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handoutMasterIdLst>
    <p:handoutMasterId r:id="rId27"/>
  </p:handoutMasterIdLst>
  <p:sldIdLst>
    <p:sldId id="500" r:id="rId5"/>
    <p:sldId id="501" r:id="rId6"/>
    <p:sldId id="560" r:id="rId7"/>
    <p:sldId id="561" r:id="rId8"/>
    <p:sldId id="537" r:id="rId9"/>
    <p:sldId id="567" r:id="rId10"/>
    <p:sldId id="596" r:id="rId11"/>
    <p:sldId id="568" r:id="rId12"/>
    <p:sldId id="545" r:id="rId13"/>
    <p:sldId id="566" r:id="rId14"/>
    <p:sldId id="591" r:id="rId15"/>
    <p:sldId id="593" r:id="rId16"/>
    <p:sldId id="562" r:id="rId17"/>
    <p:sldId id="548" r:id="rId18"/>
    <p:sldId id="574" r:id="rId19"/>
    <p:sldId id="578" r:id="rId20"/>
    <p:sldId id="584" r:id="rId21"/>
    <p:sldId id="585" r:id="rId22"/>
    <p:sldId id="595" r:id="rId23"/>
    <p:sldId id="586"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990033"/>
    <a:srgbClr val="F2F2F2"/>
    <a:srgbClr val="014067"/>
    <a:srgbClr val="014E7D"/>
    <a:srgbClr val="013657"/>
    <a:srgbClr val="01456F"/>
    <a:srgbClr val="014B79"/>
    <a:srgbClr val="0937C9"/>
    <a:srgbClr val="00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4A2CBD-D137-4606-A8E0-5A21361C881D}" v="14" dt="2022-07-02T03:20:52.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autoAdjust="0"/>
    <p:restoredTop sz="80780" autoAdjust="0"/>
  </p:normalViewPr>
  <p:slideViewPr>
    <p:cSldViewPr snapToGrid="0" showGuides="1">
      <p:cViewPr varScale="1">
        <p:scale>
          <a:sx n="50" d="100"/>
          <a:sy n="50" d="100"/>
        </p:scale>
        <p:origin x="380" y="40"/>
      </p:cViewPr>
      <p:guideLst>
        <p:guide pos="3840"/>
        <p:guide pos="597"/>
        <p:guide orient="horz" pos="2160"/>
      </p:guideLst>
    </p:cSldViewPr>
  </p:slideViewPr>
  <p:outlineViewPr>
    <p:cViewPr>
      <p:scale>
        <a:sx n="33" d="100"/>
        <a:sy n="33" d="100"/>
      </p:scale>
      <p:origin x="0" y="-192"/>
    </p:cViewPr>
  </p:outlineViewPr>
  <p:notesTextViewPr>
    <p:cViewPr>
      <p:scale>
        <a:sx n="1" d="1"/>
        <a:sy n="1" d="1"/>
      </p:scale>
      <p:origin x="0" y="0"/>
    </p:cViewPr>
  </p:notesTextViewPr>
  <p:notesViewPr>
    <p:cSldViewPr snapToGrid="0" showGuides="1">
      <p:cViewPr varScale="1">
        <p:scale>
          <a:sx n="63" d="100"/>
          <a:sy n="63"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IN" smtClean="0"/>
              <a:t>14-08-2022</a:t>
            </a:fld>
            <a:endParaRPr lang="en-IN"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IN" smtClean="0"/>
              <a:t>‹#›</a:t>
            </a:fld>
            <a:endParaRPr lang="en-IN"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IN" smtClean="0"/>
              <a:t>14-08-2022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IN" smtClean="0"/>
              <a:t>‹#›</a:t>
            </a:fld>
            <a:endParaRPr lang="en-IN"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230CFA-805A-4FD3-B3A0-DAAA5993DA17}" type="slidenum">
              <a:rPr lang="en-IN" smtClean="0"/>
              <a:t>1</a:t>
            </a:fld>
            <a:endParaRPr lang="en-IN" dirty="0"/>
          </a:p>
        </p:txBody>
      </p:sp>
    </p:spTree>
    <p:extLst>
      <p:ext uri="{BB962C8B-B14F-4D97-AF65-F5344CB8AC3E}">
        <p14:creationId xmlns:p14="http://schemas.microsoft.com/office/powerpoint/2010/main" val="3614828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230CFA-805A-4FD3-B3A0-DAAA5993DA17}" type="slidenum">
              <a:rPr lang="en-IN" smtClean="0"/>
              <a:t>10</a:t>
            </a:fld>
            <a:endParaRPr lang="en-IN" dirty="0"/>
          </a:p>
        </p:txBody>
      </p:sp>
    </p:spTree>
    <p:extLst>
      <p:ext uri="{BB962C8B-B14F-4D97-AF65-F5344CB8AC3E}">
        <p14:creationId xmlns:p14="http://schemas.microsoft.com/office/powerpoint/2010/main" val="1025257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230CFA-805A-4FD3-B3A0-DAAA5993DA17}" type="slidenum">
              <a:rPr lang="en-IN" smtClean="0"/>
              <a:t>11</a:t>
            </a:fld>
            <a:endParaRPr lang="en-IN" dirty="0"/>
          </a:p>
        </p:txBody>
      </p:sp>
    </p:spTree>
    <p:extLst>
      <p:ext uri="{BB962C8B-B14F-4D97-AF65-F5344CB8AC3E}">
        <p14:creationId xmlns:p14="http://schemas.microsoft.com/office/powerpoint/2010/main" val="222067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230CFA-805A-4FD3-B3A0-DAAA5993DA17}" type="slidenum">
              <a:rPr lang="en-IN" smtClean="0"/>
              <a:t>12</a:t>
            </a:fld>
            <a:endParaRPr lang="en-IN" dirty="0"/>
          </a:p>
        </p:txBody>
      </p:sp>
    </p:spTree>
    <p:extLst>
      <p:ext uri="{BB962C8B-B14F-4D97-AF65-F5344CB8AC3E}">
        <p14:creationId xmlns:p14="http://schemas.microsoft.com/office/powerpoint/2010/main" val="85832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13</a:t>
            </a:fld>
            <a:endParaRPr lang="en-IN" dirty="0"/>
          </a:p>
        </p:txBody>
      </p:sp>
    </p:spTree>
    <p:extLst>
      <p:ext uri="{BB962C8B-B14F-4D97-AF65-F5344CB8AC3E}">
        <p14:creationId xmlns:p14="http://schemas.microsoft.com/office/powerpoint/2010/main" val="113888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14</a:t>
            </a:fld>
            <a:endParaRPr lang="en-IN" dirty="0"/>
          </a:p>
        </p:txBody>
      </p:sp>
    </p:spTree>
    <p:extLst>
      <p:ext uri="{BB962C8B-B14F-4D97-AF65-F5344CB8AC3E}">
        <p14:creationId xmlns:p14="http://schemas.microsoft.com/office/powerpoint/2010/main" val="2227421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15</a:t>
            </a:fld>
            <a:endParaRPr lang="en-IN" dirty="0"/>
          </a:p>
        </p:txBody>
      </p:sp>
    </p:spTree>
    <p:extLst>
      <p:ext uri="{BB962C8B-B14F-4D97-AF65-F5344CB8AC3E}">
        <p14:creationId xmlns:p14="http://schemas.microsoft.com/office/powerpoint/2010/main" val="2708219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16</a:t>
            </a:fld>
            <a:endParaRPr lang="en-IN" dirty="0"/>
          </a:p>
        </p:txBody>
      </p:sp>
    </p:spTree>
    <p:extLst>
      <p:ext uri="{BB962C8B-B14F-4D97-AF65-F5344CB8AC3E}">
        <p14:creationId xmlns:p14="http://schemas.microsoft.com/office/powerpoint/2010/main" val="280680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17</a:t>
            </a:fld>
            <a:endParaRPr lang="en-IN" dirty="0"/>
          </a:p>
        </p:txBody>
      </p:sp>
    </p:spTree>
    <p:extLst>
      <p:ext uri="{BB962C8B-B14F-4D97-AF65-F5344CB8AC3E}">
        <p14:creationId xmlns:p14="http://schemas.microsoft.com/office/powerpoint/2010/main" val="3723127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平均测试精度的收敛图如图。其中</a:t>
            </a:r>
            <a:r>
              <a:rPr lang="en-US" altLang="zh-CN" dirty="0"/>
              <a:t>FLT</a:t>
            </a:r>
            <a:r>
              <a:rPr lang="zh-CN" altLang="en-US" dirty="0"/>
              <a:t>在收敛方面最快。</a:t>
            </a:r>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18</a:t>
            </a:fld>
            <a:endParaRPr lang="en-IN" dirty="0"/>
          </a:p>
        </p:txBody>
      </p:sp>
    </p:spTree>
    <p:extLst>
      <p:ext uri="{BB962C8B-B14F-4D97-AF65-F5344CB8AC3E}">
        <p14:creationId xmlns:p14="http://schemas.microsoft.com/office/powerpoint/2010/main" val="3897160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19</a:t>
            </a:fld>
            <a:endParaRPr lang="en-IN" dirty="0"/>
          </a:p>
        </p:txBody>
      </p:sp>
    </p:spTree>
    <p:extLst>
      <p:ext uri="{BB962C8B-B14F-4D97-AF65-F5344CB8AC3E}">
        <p14:creationId xmlns:p14="http://schemas.microsoft.com/office/powerpoint/2010/main" val="1303391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230CFA-805A-4FD3-B3A0-DAAA5993DA17}" type="slidenum">
              <a:rPr lang="en-IN" smtClean="0"/>
              <a:t>2</a:t>
            </a:fld>
            <a:endParaRPr lang="en-IN" dirty="0"/>
          </a:p>
        </p:txBody>
      </p:sp>
    </p:spTree>
    <p:extLst>
      <p:ext uri="{BB962C8B-B14F-4D97-AF65-F5344CB8AC3E}">
        <p14:creationId xmlns:p14="http://schemas.microsoft.com/office/powerpoint/2010/main" val="1443796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5a</a:t>
            </a:r>
            <a:r>
              <a:rPr lang="zh-CN" altLang="en-US" dirty="0"/>
              <a:t>和</a:t>
            </a:r>
            <a:r>
              <a:rPr lang="en-US" altLang="zh-CN" dirty="0"/>
              <a:t>5b</a:t>
            </a:r>
            <a:r>
              <a:rPr lang="zh-CN" altLang="en-US" dirty="0"/>
              <a:t>分别显示了</a:t>
            </a:r>
            <a:r>
              <a:rPr lang="en-US" altLang="zh-CN" dirty="0"/>
              <a:t>MLP</a:t>
            </a:r>
            <a:r>
              <a:rPr lang="zh-CN" altLang="en-US" dirty="0"/>
              <a:t>和</a:t>
            </a:r>
            <a:r>
              <a:rPr lang="en-US" altLang="zh-CN" dirty="0"/>
              <a:t>CNN</a:t>
            </a:r>
            <a:r>
              <a:rPr lang="zh-CN" altLang="en-US" dirty="0"/>
              <a:t>网络的平均测试精度的收敛图</a:t>
            </a:r>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20</a:t>
            </a:fld>
            <a:endParaRPr lang="en-IN" dirty="0"/>
          </a:p>
        </p:txBody>
      </p:sp>
    </p:spTree>
    <p:extLst>
      <p:ext uri="{BB962C8B-B14F-4D97-AF65-F5344CB8AC3E}">
        <p14:creationId xmlns:p14="http://schemas.microsoft.com/office/powerpoint/2010/main" val="1986542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230CFA-805A-4FD3-B3A0-DAAA5993DA17}" type="slidenum">
              <a:rPr lang="en-IN" smtClean="0"/>
              <a:t>21</a:t>
            </a:fld>
            <a:endParaRPr lang="en-IN" dirty="0"/>
          </a:p>
        </p:txBody>
      </p:sp>
    </p:spTree>
    <p:extLst>
      <p:ext uri="{BB962C8B-B14F-4D97-AF65-F5344CB8AC3E}">
        <p14:creationId xmlns:p14="http://schemas.microsoft.com/office/powerpoint/2010/main" val="159676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230CFA-805A-4FD3-B3A0-DAAA5993DA17}" type="slidenum">
              <a:rPr lang="en-IN" smtClean="0"/>
              <a:t>3</a:t>
            </a:fld>
            <a:endParaRPr lang="en-IN" dirty="0"/>
          </a:p>
        </p:txBody>
      </p:sp>
    </p:spTree>
    <p:extLst>
      <p:ext uri="{BB962C8B-B14F-4D97-AF65-F5344CB8AC3E}">
        <p14:creationId xmlns:p14="http://schemas.microsoft.com/office/powerpoint/2010/main" val="292865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230CFA-805A-4FD3-B3A0-DAAA5993DA17}" type="slidenum">
              <a:rPr lang="en-IN" smtClean="0"/>
              <a:t>4</a:t>
            </a:fld>
            <a:endParaRPr lang="en-IN" dirty="0"/>
          </a:p>
        </p:txBody>
      </p:sp>
    </p:spTree>
    <p:extLst>
      <p:ext uri="{BB962C8B-B14F-4D97-AF65-F5344CB8AC3E}">
        <p14:creationId xmlns:p14="http://schemas.microsoft.com/office/powerpoint/2010/main" val="1034016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我们考虑了三个抽象级别：</a:t>
                </a: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32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i</a:t>
                </a: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数据级别，数据样本位于</a:t>
                </a:r>
                <a:r>
                  <a:rPr kumimoji="0" lang="en-US" altLang="zh-CN" sz="3200" b="0" i="0" u="none" strike="noStrike" kern="1200" cap="none" spc="0" normalizeH="0" baseline="0" noProof="0">
                    <a:ln>
                      <a:noFill/>
                    </a:ln>
                    <a:solidFill>
                      <a:srgbClr val="000000"/>
                    </a:solidFill>
                    <a:effectLst/>
                    <a:uLnTx/>
                    <a:uFillTx/>
                    <a:latin typeface="Cambria Math" panose="02040503050406030204" pitchFamily="18" charset="0"/>
                    <a:cs typeface="+mn-cs"/>
                  </a:rPr>
                  <a:t>𝑅^𝑑</a:t>
                </a:r>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中</a:t>
                </a: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(ii)</a:t>
                </a:r>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编码器级别，以无监督方式提取客户端数据的压缩潜在空间表示，样本非线性投影到</a:t>
                </a:r>
                <a:r>
                  <a:rPr kumimoji="0" lang="en-US" altLang="zh-CN" sz="3200" b="0" i="0" u="none" strike="noStrike" kern="1200" cap="none" spc="0" normalizeH="0" baseline="0" noProof="0">
                    <a:ln>
                      <a:noFill/>
                    </a:ln>
                    <a:solidFill>
                      <a:srgbClr val="000000"/>
                    </a:solidFill>
                    <a:effectLst/>
                    <a:uLnTx/>
                    <a:uFillTx/>
                    <a:latin typeface="Cambria Math" panose="02040503050406030204" pitchFamily="18" charset="0"/>
                    <a:cs typeface="+mn-cs"/>
                  </a:rPr>
                  <a:t>𝑅^𝑒</a:t>
                </a: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(iii)</a:t>
                </a:r>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具有</a:t>
                </a: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UMAP</a:t>
                </a:r>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的流形近似级别，其中样本位于</a:t>
                </a:r>
                <a:r>
                  <a:rPr kumimoji="0" lang="en-US" altLang="zh-CN" sz="3200" b="0" i="0" u="none" strike="noStrike" kern="1200" cap="none" spc="0" normalizeH="0" baseline="0" noProof="0">
                    <a:ln>
                      <a:noFill/>
                    </a:ln>
                    <a:solidFill>
                      <a:srgbClr val="000000"/>
                    </a:solidFill>
                    <a:effectLst/>
                    <a:uLnTx/>
                    <a:uFillTx/>
                    <a:latin typeface="Cambria Math" panose="02040503050406030204" pitchFamily="18" charset="0"/>
                    <a:cs typeface="+mn-cs"/>
                  </a:rPr>
                  <a:t>𝑅^𝑢</a:t>
                </a:r>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中。</a:t>
                </a: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79230CFA-805A-4FD3-B3A0-DAAA5993DA17}" type="slidenum">
              <a:rPr lang="en-IN" smtClean="0"/>
              <a:t>5</a:t>
            </a:fld>
            <a:endParaRPr lang="en-IN" dirty="0"/>
          </a:p>
        </p:txBody>
      </p:sp>
    </p:spTree>
    <p:extLst>
      <p:ext uri="{BB962C8B-B14F-4D97-AF65-F5344CB8AC3E}">
        <p14:creationId xmlns:p14="http://schemas.microsoft.com/office/powerpoint/2010/main" val="385690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6</a:t>
            </a:fld>
            <a:endParaRPr lang="en-IN" dirty="0"/>
          </a:p>
        </p:txBody>
      </p:sp>
    </p:spTree>
    <p:extLst>
      <p:ext uri="{BB962C8B-B14F-4D97-AF65-F5344CB8AC3E}">
        <p14:creationId xmlns:p14="http://schemas.microsoft.com/office/powerpoint/2010/main" val="407388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9230CFA-805A-4FD3-B3A0-DAAA5993DA17}" type="slidenum">
              <a:rPr lang="en-IN" smtClean="0"/>
              <a:t>7</a:t>
            </a:fld>
            <a:endParaRPr lang="en-IN" dirty="0"/>
          </a:p>
        </p:txBody>
      </p:sp>
    </p:spTree>
    <p:extLst>
      <p:ext uri="{BB962C8B-B14F-4D97-AF65-F5344CB8AC3E}">
        <p14:creationId xmlns:p14="http://schemas.microsoft.com/office/powerpoint/2010/main" val="367209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230CFA-805A-4FD3-B3A0-DAAA5993DA17}" type="slidenum">
              <a:rPr lang="en-IN" smtClean="0"/>
              <a:t>8</a:t>
            </a:fld>
            <a:endParaRPr lang="en-IN" dirty="0"/>
          </a:p>
        </p:txBody>
      </p:sp>
    </p:spTree>
    <p:extLst>
      <p:ext uri="{BB962C8B-B14F-4D97-AF65-F5344CB8AC3E}">
        <p14:creationId xmlns:p14="http://schemas.microsoft.com/office/powerpoint/2010/main" val="108036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230CFA-805A-4FD3-B3A0-DAAA5993DA17}" type="slidenum">
              <a:rPr lang="en-IN" smtClean="0"/>
              <a:t>9</a:t>
            </a:fld>
            <a:endParaRPr lang="en-IN" dirty="0"/>
          </a:p>
        </p:txBody>
      </p:sp>
    </p:spTree>
    <p:extLst>
      <p:ext uri="{BB962C8B-B14F-4D97-AF65-F5344CB8AC3E}">
        <p14:creationId xmlns:p14="http://schemas.microsoft.com/office/powerpoint/2010/main" val="1342755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zh-CN" altLang="en-US"/>
              <a:t>单击图标添加图片</a:t>
            </a:r>
            <a:endParaRPr lang="en-IN"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0524862" y="112603"/>
            <a:ext cx="1564852"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TSMC</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IN"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0509622" y="97662"/>
            <a:ext cx="1564852"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TSMC</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IN"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IN"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zh-CN" altLang="en-US"/>
              <a:t>单击此处编辑母版文本样式</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extBox 24">
            <a:extLst>
              <a:ext uri="{FF2B5EF4-FFF2-40B4-BE49-F238E27FC236}">
                <a16:creationId xmlns:a16="http://schemas.microsoft.com/office/drawing/2014/main" id="{F0BB4D3D-930C-4FF4-BB7C-2CB24208150C}"/>
              </a:ext>
            </a:extLst>
          </p:cNvPr>
          <p:cNvSpPr txBox="1"/>
          <p:nvPr userDrawn="1"/>
        </p:nvSpPr>
        <p:spPr>
          <a:xfrm>
            <a:off x="10509622" y="97662"/>
            <a:ext cx="1564852"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TSMC</a:t>
            </a:r>
            <a:endParaRPr lang="en-IN" sz="3400" b="1" dirty="0">
              <a:solidFill>
                <a:schemeClr val="accent6"/>
              </a:solidFill>
              <a:latin typeface="Arial Black" panose="020B0A04020102020204" pitchFamily="34" charset="0"/>
            </a:endParaRPr>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endParaRPr lang="en-IN" dirty="0"/>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IN" smtClean="0"/>
              <a:t>‹#›</a:t>
            </a:fld>
            <a:endParaRPr lang="en-IN" dirty="0"/>
          </a:p>
        </p:txBody>
      </p:sp>
      <p:sp>
        <p:nvSpPr>
          <p:cNvPr id="10" name="TextBox 24">
            <a:extLst>
              <a:ext uri="{FF2B5EF4-FFF2-40B4-BE49-F238E27FC236}">
                <a16:creationId xmlns:a16="http://schemas.microsoft.com/office/drawing/2014/main" id="{F0BB4D3D-930C-4FF4-BB7C-2CB24208150C}"/>
              </a:ext>
            </a:extLst>
          </p:cNvPr>
          <p:cNvSpPr txBox="1"/>
          <p:nvPr userDrawn="1"/>
        </p:nvSpPr>
        <p:spPr>
          <a:xfrm>
            <a:off x="10509622" y="97662"/>
            <a:ext cx="1564852"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TSMC</a:t>
            </a:r>
            <a:endParaRPr lang="en-IN" sz="3400" b="1" dirty="0">
              <a:solidFill>
                <a:schemeClr val="accent6"/>
              </a:solidFill>
              <a:latin typeface="Arial Black" panose="020B0A04020102020204" pitchFamily="34" charset="0"/>
            </a:endParaRPr>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dirty="0"/>
              <a:t>Click to Edit Master Title Style </a:t>
            </a:r>
            <a:endParaRPr lang="en-IN"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endParaRPr lang="en-IN" dirty="0"/>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IN" smtClean="0"/>
              <a:t>‹#›</a:t>
            </a:fld>
            <a:endParaRPr lang="en-IN" dirty="0"/>
          </a:p>
        </p:txBody>
      </p:sp>
      <p:sp>
        <p:nvSpPr>
          <p:cNvPr id="11" name="TextBox 24">
            <a:extLst>
              <a:ext uri="{FF2B5EF4-FFF2-40B4-BE49-F238E27FC236}">
                <a16:creationId xmlns:a16="http://schemas.microsoft.com/office/drawing/2014/main" id="{F0BB4D3D-930C-4FF4-BB7C-2CB24208150C}"/>
              </a:ext>
            </a:extLst>
          </p:cNvPr>
          <p:cNvSpPr txBox="1"/>
          <p:nvPr userDrawn="1"/>
        </p:nvSpPr>
        <p:spPr>
          <a:xfrm>
            <a:off x="10509622" y="97662"/>
            <a:ext cx="1564852"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TSMC</a:t>
            </a:r>
            <a:endParaRPr lang="en-IN" sz="3400" b="1" dirty="0">
              <a:solidFill>
                <a:schemeClr val="accent6"/>
              </a:solidFill>
              <a:latin typeface="Arial Black" panose="020B0A04020102020204" pitchFamily="34" charset="0"/>
            </a:endParaRPr>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zh-CN" altLang="en-US"/>
              <a:t>单击图标添加图片</a:t>
            </a:r>
            <a:endParaRPr lang="en-IN"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IN" dirty="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zh-CN" altLang="en-US"/>
              <a:t>单击图标添加图片</a:t>
            </a:r>
            <a:endParaRPr lang="en-IN"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endParaRPr lang="en-IN" dirty="0"/>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zh-CN" altLang="en-US" dirty="0"/>
              <a:t>单击图标添加图片</a:t>
            </a:r>
            <a:endParaRPr lang="en-IN"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IN"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0627148" y="137299"/>
            <a:ext cx="1564852" cy="615553"/>
          </a:xfrm>
          <a:prstGeom prst="rect">
            <a:avLst/>
          </a:prstGeom>
          <a:noFill/>
        </p:spPr>
        <p:txBody>
          <a:bodyPr wrap="none" rtlCol="0">
            <a:spAutoFit/>
          </a:bodyPr>
          <a:lstStyle/>
          <a:p>
            <a:r>
              <a:rPr lang="en-US" altLang="zh-CN" sz="3400" b="1" dirty="0">
                <a:solidFill>
                  <a:schemeClr val="accent1"/>
                </a:solidFill>
                <a:latin typeface="Arial Black" panose="020B0A04020102020204" pitchFamily="34" charset="0"/>
              </a:rPr>
              <a:t>TSMC</a:t>
            </a:r>
            <a:endParaRPr lang="en-IN" sz="3400" b="1" dirty="0">
              <a:solidFill>
                <a:schemeClr val="accent1"/>
              </a:solidFill>
              <a:latin typeface="Arial Black" panose="020B0A04020102020204" pitchFamily="34" charset="0"/>
            </a:endParaRP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endParaRPr lang="en-IN" dirty="0"/>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zh-CN" altLang="en-US"/>
              <a:t>单击此处编辑母版文本样式</a:t>
            </a:r>
          </a:p>
          <a:p>
            <a:pPr lvl="1">
              <a:buClr>
                <a:schemeClr val="accent2"/>
              </a:buClr>
            </a:pPr>
            <a:r>
              <a:rPr lang="zh-CN" altLang="en-US"/>
              <a:t>第二级</a:t>
            </a:r>
          </a:p>
          <a:p>
            <a:pPr lvl="2">
              <a:buClr>
                <a:schemeClr val="accent2"/>
              </a:buClr>
            </a:pPr>
            <a:r>
              <a:rPr lang="zh-CN" altLang="en-US"/>
              <a:t>第三级</a:t>
            </a:r>
          </a:p>
          <a:p>
            <a:pPr lvl="3">
              <a:buClr>
                <a:schemeClr val="accent2"/>
              </a:buClr>
            </a:pPr>
            <a:r>
              <a:rPr lang="zh-CN" altLang="en-US"/>
              <a:t>第四级</a:t>
            </a:r>
          </a:p>
          <a:p>
            <a:pPr lvl="4">
              <a:buClr>
                <a:schemeClr val="accent2"/>
              </a:buClr>
            </a:pPr>
            <a:r>
              <a:rPr lang="zh-CN" altLang="en-US"/>
              <a:t>第五级</a:t>
            </a:r>
            <a:endParaRPr lang="en-IN" dirty="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zh-CN" altLang="en-US"/>
              <a:t>单击此处编辑母版文本样式</a:t>
            </a:r>
          </a:p>
          <a:p>
            <a:pPr lvl="1">
              <a:buClr>
                <a:schemeClr val="accent2"/>
              </a:buClr>
            </a:pPr>
            <a:r>
              <a:rPr lang="zh-CN" altLang="en-US"/>
              <a:t>第二级</a:t>
            </a:r>
          </a:p>
          <a:p>
            <a:pPr lvl="2">
              <a:buClr>
                <a:schemeClr val="accent2"/>
              </a:buClr>
            </a:pPr>
            <a:r>
              <a:rPr lang="zh-CN" altLang="en-US"/>
              <a:t>第三级</a:t>
            </a:r>
          </a:p>
          <a:p>
            <a:pPr lvl="3">
              <a:buClr>
                <a:schemeClr val="accent2"/>
              </a:buClr>
            </a:pPr>
            <a:r>
              <a:rPr lang="zh-CN" altLang="en-US"/>
              <a:t>第四级</a:t>
            </a:r>
          </a:p>
          <a:p>
            <a:pPr lvl="4">
              <a:buClr>
                <a:schemeClr val="accent2"/>
              </a:buClr>
            </a:pPr>
            <a:r>
              <a:rPr lang="zh-CN" altLang="en-US"/>
              <a:t>第五级</a:t>
            </a:r>
            <a:endParaRPr lang="en-IN" dirty="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0601275" y="129115"/>
            <a:ext cx="1564852" cy="615553"/>
          </a:xfrm>
          <a:prstGeom prst="rect">
            <a:avLst/>
          </a:prstGeom>
          <a:noFill/>
        </p:spPr>
        <p:txBody>
          <a:bodyPr wrap="none" rtlCol="0">
            <a:spAutoFit/>
          </a:bodyPr>
          <a:lstStyle/>
          <a:p>
            <a:r>
              <a:rPr lang="en-US" altLang="zh-CN" sz="3400" b="1" dirty="0">
                <a:solidFill>
                  <a:schemeClr val="accent1"/>
                </a:solidFill>
                <a:latin typeface="Arial Black" panose="020B0A04020102020204" pitchFamily="34" charset="0"/>
              </a:rPr>
              <a:t>TSMC</a:t>
            </a:r>
            <a:endParaRPr lang="en-IN" sz="3400" b="1" dirty="0">
              <a:solidFill>
                <a:schemeClr val="accent1"/>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IN"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0570582" y="167459"/>
            <a:ext cx="1564852" cy="615553"/>
          </a:xfrm>
          <a:prstGeom prst="rect">
            <a:avLst/>
          </a:prstGeom>
          <a:noFill/>
        </p:spPr>
        <p:txBody>
          <a:bodyPr wrap="none" rtlCol="0">
            <a:spAutoFit/>
          </a:bodyPr>
          <a:lstStyle/>
          <a:p>
            <a:r>
              <a:rPr lang="en-US" altLang="zh-CN" sz="3400" b="1" dirty="0">
                <a:solidFill>
                  <a:schemeClr val="accent1"/>
                </a:solidFill>
                <a:latin typeface="Arial Black" panose="020B0A04020102020204" pitchFamily="34" charset="0"/>
              </a:rPr>
              <a:t>TSMC</a:t>
            </a:r>
            <a:endParaRPr lang="en-IN" sz="3400" b="1" dirty="0">
              <a:solidFill>
                <a:schemeClr val="accent1"/>
              </a:solidFill>
              <a:latin typeface="Arial Black" panose="020B0A04020102020204" pitchFamily="34" charset="0"/>
            </a:endParaRP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endParaRPr lang="en-IN" dirty="0"/>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zh-CN" altLang="en-US" noProof="0"/>
              <a:t>单击图标添加图表</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zh-CN" altLang="en-US" noProof="0"/>
              <a:t>单击图标添加表格</a:t>
            </a:r>
            <a:endParaRPr lang="en-GB"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0570582" y="102544"/>
            <a:ext cx="1564852" cy="615553"/>
          </a:xfrm>
          <a:prstGeom prst="rect">
            <a:avLst/>
          </a:prstGeom>
          <a:noFill/>
        </p:spPr>
        <p:txBody>
          <a:bodyPr wrap="none" rtlCol="0">
            <a:spAutoFit/>
          </a:bodyPr>
          <a:lstStyle/>
          <a:p>
            <a:r>
              <a:rPr lang="en-US" altLang="zh-CN" sz="3400" b="1" dirty="0">
                <a:solidFill>
                  <a:schemeClr val="accent1"/>
                </a:solidFill>
                <a:latin typeface="Arial Black" panose="020B0A04020102020204" pitchFamily="34" charset="0"/>
              </a:rPr>
              <a:t>TSMC</a:t>
            </a:r>
            <a:endParaRPr lang="en-IN" sz="3400" b="1" dirty="0">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endParaRPr lang="en-IN" dirty="0"/>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ZA"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dirty="0"/>
              <a:t>Add Caption Here</a:t>
            </a:r>
            <a:endParaRPr lang="en-IN" dirty="0"/>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ZA" dirty="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zh-CN" altLang="en-US"/>
              <a:t>单击图标添加图片</a:t>
            </a:r>
            <a:endParaRPr lang="en-IN" dirty="0"/>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endParaRPr lang="en-IN" dirty="0"/>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IN" smtClean="0"/>
              <a:pPr/>
              <a:t>‹#›</a:t>
            </a:fld>
            <a:endParaRPr lang="en-IN"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zh-CN" altLang="en-US"/>
              <a:t>单击此处编辑母版标题样式</a:t>
            </a:r>
            <a:endParaRPr lang="en-US" dirty="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Lst>
  <p:hf hdr="0" ftr="0" dt="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Building image">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3"/>
          <a:srcRect l="20784" r="20784"/>
          <a:stretch>
            <a:fillRect/>
          </a:stretch>
        </p:blipFill>
        <p:spPr>
          <a:xfrm>
            <a:off x="-37100" y="860455"/>
            <a:ext cx="4428523" cy="5137089"/>
          </a:xfrm>
        </p:spPr>
      </p:pic>
      <p:sp>
        <p:nvSpPr>
          <p:cNvPr id="18" name="Hexagon 17" descr="Solid dark colored hexagon in the middle of image accent">
            <a:extLst>
              <a:ext uri="{FF2B5EF4-FFF2-40B4-BE49-F238E27FC236}">
                <a16:creationId xmlns:a16="http://schemas.microsoft.com/office/drawing/2014/main" id="{0E6B042D-E9CB-40E0-AAE9-6AD11F53E044}"/>
              </a:ext>
            </a:extLst>
          </p:cNvPr>
          <p:cNvSpPr/>
          <p:nvPr/>
        </p:nvSpPr>
        <p:spPr>
          <a:xfrm rot="16200000">
            <a:off x="928241" y="2422350"/>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1158167" y="2886111"/>
            <a:ext cx="2031602" cy="1119347"/>
            <a:chOff x="1158167" y="2932766"/>
            <a:chExt cx="2031602" cy="1119347"/>
          </a:xfrm>
        </p:grpSpPr>
        <p:sp>
          <p:nvSpPr>
            <p:cNvPr id="20" name="TextBox 19">
              <a:extLst>
                <a:ext uri="{FF2B5EF4-FFF2-40B4-BE49-F238E27FC236}">
                  <a16:creationId xmlns:a16="http://schemas.microsoft.com/office/drawing/2014/main" id="{94DF2E04-7632-4FED-B0BF-8FB243D982A3}"/>
                </a:ext>
              </a:extLst>
            </p:cNvPr>
            <p:cNvSpPr txBox="1"/>
            <p:nvPr/>
          </p:nvSpPr>
          <p:spPr>
            <a:xfrm>
              <a:off x="1158167" y="2932766"/>
              <a:ext cx="1970411" cy="769441"/>
            </a:xfrm>
            <a:prstGeom prst="rect">
              <a:avLst/>
            </a:prstGeom>
            <a:noFill/>
          </p:spPr>
          <p:txBody>
            <a:bodyPr wrap="none" rtlCol="0">
              <a:spAutoFit/>
            </a:bodyPr>
            <a:lstStyle/>
            <a:p>
              <a:r>
                <a:rPr lang="en-US" altLang="zh-CN" sz="4400" b="1" dirty="0">
                  <a:solidFill>
                    <a:schemeClr val="bg1"/>
                  </a:solidFill>
                  <a:latin typeface="Arial Black" panose="020B0A04020102020204" pitchFamily="34" charset="0"/>
                </a:rPr>
                <a:t>TSMC</a:t>
              </a:r>
              <a:endParaRPr lang="en-IN" sz="4400" b="1" dirty="0">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1227180" y="3682781"/>
              <a:ext cx="1962589" cy="369332"/>
            </a:xfrm>
            <a:prstGeom prst="rect">
              <a:avLst/>
            </a:prstGeom>
            <a:noFill/>
          </p:spPr>
          <p:txBody>
            <a:bodyPr wrap="none" rtlCol="0">
              <a:spAutoFit/>
            </a:bodyPr>
            <a:lstStyle/>
            <a:p>
              <a:r>
                <a:rPr lang="en-US" altLang="zh-CN" dirty="0">
                  <a:solidFill>
                    <a:schemeClr val="bg1"/>
                  </a:solidFill>
                  <a:cs typeface="Calibri Light" panose="020F0302020204030204" pitchFamily="34" charset="0"/>
                </a:rPr>
                <a:t>Swarm Intelligence</a:t>
              </a:r>
              <a:endParaRPr lang="en-IN" dirty="0">
                <a:solidFill>
                  <a:schemeClr val="bg1"/>
                </a:solidFill>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1923329" y="1267011"/>
            <a:ext cx="10648733" cy="1592459"/>
          </a:xfrm>
        </p:spPr>
        <p:txBody>
          <a:bodyPr>
            <a:noAutofit/>
          </a:bodyPr>
          <a:lstStyle/>
          <a:p>
            <a:pPr algn="ctr"/>
            <a:r>
              <a:rPr lang="en-US" altLang="zh-CN" sz="4400" i="0" dirty="0">
                <a:effectLst/>
              </a:rPr>
              <a:t>Federated Learning with </a:t>
            </a:r>
            <a:r>
              <a:rPr lang="en-US" altLang="zh-CN" sz="4400" i="0" dirty="0" err="1">
                <a:effectLst/>
              </a:rPr>
              <a:t>Taskonomy</a:t>
            </a:r>
            <a:r>
              <a:rPr lang="en-US" altLang="zh-CN" sz="4400" i="0" dirty="0">
                <a:effectLst/>
              </a:rPr>
              <a:t> for Non-IID Data</a:t>
            </a:r>
            <a:endParaRPr lang="en-IN" sz="4400" dirty="0">
              <a:ea typeface="+mn-ea"/>
            </a:endParaRPr>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a:xfrm>
            <a:off x="4914900" y="3228134"/>
            <a:ext cx="6614174" cy="401730"/>
          </a:xfrm>
        </p:spPr>
        <p:txBody>
          <a:bodyPr/>
          <a:lstStyle/>
          <a:p>
            <a:pPr algn="ctr"/>
            <a:r>
              <a:rPr lang="en-US" altLang="zh-CN" sz="2400" dirty="0" err="1">
                <a:solidFill>
                  <a:schemeClr val="accent1"/>
                </a:solidFill>
              </a:rPr>
              <a:t>Hadi</a:t>
            </a:r>
            <a:r>
              <a:rPr lang="en-US" altLang="zh-CN" sz="2400" dirty="0">
                <a:solidFill>
                  <a:schemeClr val="accent1"/>
                </a:solidFill>
              </a:rPr>
              <a:t> Jamali-Rad,  Mohammad Abdizadeh2 Anuj Singh</a:t>
            </a:r>
            <a:endParaRPr lang="en-US" altLang="zh-CN" sz="3200" b="1" dirty="0">
              <a:solidFill>
                <a:schemeClr val="accent1"/>
              </a:solidFill>
            </a:endParaRPr>
          </a:p>
        </p:txBody>
      </p:sp>
      <p:sp>
        <p:nvSpPr>
          <p:cNvPr id="4" name="矩形 3"/>
          <p:cNvSpPr/>
          <p:nvPr/>
        </p:nvSpPr>
        <p:spPr>
          <a:xfrm>
            <a:off x="7060199" y="4916249"/>
            <a:ext cx="2843087" cy="523220"/>
          </a:xfrm>
          <a:prstGeom prst="rect">
            <a:avLst/>
          </a:prstGeom>
        </p:spPr>
        <p:txBody>
          <a:bodyPr wrap="square">
            <a:spAutoFit/>
          </a:bodyPr>
          <a:lstStyle/>
          <a:p>
            <a:r>
              <a:rPr lang="en-US" altLang="zh-CN" sz="2800" dirty="0">
                <a:solidFill>
                  <a:schemeClr val="accent1"/>
                </a:solidFill>
              </a:rPr>
              <a:t>IEEE2022</a:t>
            </a:r>
            <a:endParaRPr lang="zh-CN" altLang="en-US" sz="2800" dirty="0">
              <a:solidFill>
                <a:schemeClr val="accent1"/>
              </a:solidFill>
            </a:endParaRPr>
          </a:p>
        </p:txBody>
      </p:sp>
    </p:spTree>
    <p:extLst>
      <p:ext uri="{BB962C8B-B14F-4D97-AF65-F5344CB8AC3E}">
        <p14:creationId xmlns:p14="http://schemas.microsoft.com/office/powerpoint/2010/main" val="2081402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0" y="255899"/>
            <a:ext cx="8333222" cy="584775"/>
          </a:xfrm>
        </p:spPr>
        <p:txBody>
          <a:bodyPr>
            <a:normAutofit fontScale="90000"/>
          </a:bodyPr>
          <a:lstStyle/>
          <a:p>
            <a:r>
              <a:rPr lang="zh-CN" altLang="en-US" dirty="0"/>
              <a:t>五、算法</a:t>
            </a:r>
            <a:r>
              <a:rPr lang="en-US" altLang="zh-CN" dirty="0"/>
              <a:t>FLT</a:t>
            </a:r>
            <a:endParaRPr lang="zh-CN" altLang="en-US" dirty="0"/>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10</a:t>
            </a:fld>
            <a:endParaRPr lang="en-IN" dirty="0"/>
          </a:p>
        </p:txBody>
      </p:sp>
      <p:pic>
        <p:nvPicPr>
          <p:cNvPr id="7" name="图片 6">
            <a:extLst>
              <a:ext uri="{FF2B5EF4-FFF2-40B4-BE49-F238E27FC236}">
                <a16:creationId xmlns:a16="http://schemas.microsoft.com/office/drawing/2014/main" id="{A2C1E86F-AD22-A5BB-7593-C4F3FE50FB86}"/>
              </a:ext>
            </a:extLst>
          </p:cNvPr>
          <p:cNvPicPr>
            <a:picLocks noChangeAspect="1"/>
          </p:cNvPicPr>
          <p:nvPr/>
        </p:nvPicPr>
        <p:blipFill rotWithShape="1">
          <a:blip r:embed="rId3"/>
          <a:srcRect l="9656" t="13571" r="65031" b="4266"/>
          <a:stretch/>
        </p:blipFill>
        <p:spPr>
          <a:xfrm>
            <a:off x="3229184" y="0"/>
            <a:ext cx="4024376" cy="6858000"/>
          </a:xfrm>
          <a:prstGeom prst="rect">
            <a:avLst/>
          </a:prstGeom>
        </p:spPr>
      </p:pic>
    </p:spTree>
    <p:extLst>
      <p:ext uri="{BB962C8B-B14F-4D97-AF65-F5344CB8AC3E}">
        <p14:creationId xmlns:p14="http://schemas.microsoft.com/office/powerpoint/2010/main" val="3827821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636104" y="680515"/>
            <a:ext cx="8333222" cy="584775"/>
          </a:xfrm>
        </p:spPr>
        <p:txBody>
          <a:bodyPr>
            <a:normAutofit fontScale="90000"/>
          </a:bodyPr>
          <a:lstStyle/>
          <a:p>
            <a:r>
              <a:rPr lang="zh-CN" altLang="en-US" dirty="0"/>
              <a:t>五、算法</a:t>
            </a:r>
            <a:r>
              <a:rPr lang="en-US" altLang="zh-CN" dirty="0"/>
              <a:t>FLT</a:t>
            </a:r>
            <a:endParaRPr lang="zh-CN" altLang="en-US" dirty="0"/>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11</a:t>
            </a:fld>
            <a:endParaRPr lang="en-IN"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F8F3047-E87E-4AE7-BE7C-DE447876D091}"/>
                  </a:ext>
                </a:extLst>
              </p:cNvPr>
              <p:cNvSpPr txBox="1"/>
              <p:nvPr/>
            </p:nvSpPr>
            <p:spPr>
              <a:xfrm>
                <a:off x="203200" y="2167108"/>
                <a:ext cx="11988800" cy="3057184"/>
              </a:xfrm>
              <a:prstGeom prst="rect">
                <a:avLst/>
              </a:prstGeom>
              <a:noFill/>
            </p:spPr>
            <p:txBody>
              <a:bodyPr wrap="square" rtlCol="0">
                <a:spAutoFit/>
              </a:bodyPr>
              <a:lstStyle/>
              <a:p>
                <a:pPr algn="just"/>
                <a:r>
                  <a:rPr lang="en-US" altLang="zh-CN" sz="3200" b="0" i="0" dirty="0">
                    <a:solidFill>
                      <a:srgbClr val="000000"/>
                    </a:solidFill>
                    <a:effectLst/>
                    <a:latin typeface="Arial" panose="020B0604020202020204" pitchFamily="34" charset="0"/>
                  </a:rPr>
                  <a:t>	</a:t>
                </a:r>
                <a:r>
                  <a:rPr lang="zh-CN" altLang="en-US" sz="3200" b="0" i="0" dirty="0">
                    <a:solidFill>
                      <a:srgbClr val="000000"/>
                    </a:solidFill>
                    <a:effectLst/>
                    <a:latin typeface="Arial" panose="020B0604020202020204" pitchFamily="34" charset="0"/>
                  </a:rPr>
                  <a:t>调用</a:t>
                </a:r>
                <a:r>
                  <a:rPr lang="en-US" altLang="zh-CN" sz="3200" b="0" i="0" dirty="0">
                    <a:solidFill>
                      <a:srgbClr val="000000"/>
                    </a:solidFill>
                    <a:effectLst/>
                    <a:latin typeface="Arial" panose="020B0604020202020204" pitchFamily="34" charset="0"/>
                  </a:rPr>
                  <a:t>FCR</a:t>
                </a:r>
                <a:r>
                  <a:rPr lang="zh-CN" altLang="en-US" sz="3200" b="0" i="0" dirty="0">
                    <a:solidFill>
                      <a:srgbClr val="000000"/>
                    </a:solidFill>
                    <a:effectLst/>
                    <a:latin typeface="Arial" panose="020B0604020202020204" pitchFamily="34" charset="0"/>
                  </a:rPr>
                  <a:t>的正常模式</a:t>
                </a:r>
                <a:r>
                  <a:rPr lang="zh-CN" altLang="en-US"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返回邻接矩阵</a:t>
                </a:r>
                <a14:m>
                  <m:oMath xmlns:m="http://schemas.openxmlformats.org/officeDocument/2006/math">
                    <m:acc>
                      <m:accPr>
                        <m:chr m:val="̃"/>
                        <m:ctrlPr>
                          <a:rPr lang="en-US" altLang="zh-CN" sz="3200" i="1" dirty="0" smtClean="0">
                            <a:latin typeface="Cambria Math" panose="02040503050406030204" pitchFamily="18" charset="0"/>
                          </a:rPr>
                        </m:ctrlPr>
                      </m:accPr>
                      <m:e>
                        <m:r>
                          <a:rPr lang="en-US" altLang="zh-CN" sz="3200" b="0" i="1" dirty="0" smtClean="0">
                            <a:latin typeface="Cambria Math" panose="02040503050406030204" pitchFamily="18" charset="0"/>
                          </a:rPr>
                          <m:t>𝐴</m:t>
                        </m:r>
                      </m:e>
                    </m:acc>
                    <m:r>
                      <a:rPr lang="en-US" altLang="zh-CN" sz="3200" b="0" i="1" dirty="0" smtClean="0">
                        <a:latin typeface="Cambria Math" panose="02040503050406030204" pitchFamily="18" charset="0"/>
                      </a:rPr>
                      <m:t> </m:t>
                    </m:r>
                  </m:oMath>
                </a14:m>
                <a:r>
                  <a:rPr lang="zh-CN" altLang="en-US" sz="3200" b="0" i="0" dirty="0">
                    <a:solidFill>
                      <a:srgbClr val="000000"/>
                    </a:solidFill>
                    <a:effectLst/>
                    <a:latin typeface="Arial" panose="020B0604020202020204" pitchFamily="34" charset="0"/>
                  </a:rPr>
                  <a:t>，以及聚类成员集</a:t>
                </a:r>
                <a:r>
                  <a:rPr lang="en-US" altLang="zh-CN" sz="3200" b="0" i="0" dirty="0">
                    <a:solidFill>
                      <a:srgbClr val="000000"/>
                    </a:solidFill>
                    <a:effectLst/>
                    <a:latin typeface="Arial" panose="020B0604020202020204" pitchFamily="34" charset="0"/>
                  </a:rPr>
                  <a:t>C</a:t>
                </a:r>
                <a:r>
                  <a:rPr lang="zh-CN" altLang="en-US" sz="3200" b="0" i="0" dirty="0">
                    <a:solidFill>
                      <a:srgbClr val="000000"/>
                    </a:solidFill>
                    <a:effectLst/>
                    <a:latin typeface="Arial" panose="020B0604020202020204" pitchFamily="34" charset="0"/>
                  </a:rPr>
                  <a:t>。接下来运行类似于</a:t>
                </a:r>
                <a:r>
                  <a:rPr lang="en-US" altLang="zh-CN" sz="3200" b="0" i="0" dirty="0" err="1">
                    <a:solidFill>
                      <a:srgbClr val="000000"/>
                    </a:solidFill>
                    <a:effectLst/>
                    <a:latin typeface="Arial" panose="020B0604020202020204" pitchFamily="34" charset="0"/>
                  </a:rPr>
                  <a:t>FedAvg</a:t>
                </a:r>
                <a:r>
                  <a:rPr lang="zh-CN" altLang="en-US" sz="3200" b="0" i="0" dirty="0">
                    <a:solidFill>
                      <a:srgbClr val="000000"/>
                    </a:solidFill>
                    <a:effectLst/>
                    <a:latin typeface="Arial" panose="020B0604020202020204" pitchFamily="34" charset="0"/>
                  </a:rPr>
                  <a:t>的</a:t>
                </a:r>
                <a:r>
                  <a:rPr lang="en-US" altLang="zh-CN" sz="3200" b="0" i="0" dirty="0">
                    <a:solidFill>
                      <a:srgbClr val="000000"/>
                    </a:solidFill>
                    <a:effectLst/>
                    <a:latin typeface="Arial" panose="020B0604020202020204" pitchFamily="34" charset="0"/>
                  </a:rPr>
                  <a:t>T</a:t>
                </a:r>
                <a:r>
                  <a:rPr lang="zh-CN" altLang="en-US" sz="3200" b="0" i="0" dirty="0">
                    <a:solidFill>
                      <a:srgbClr val="000000"/>
                    </a:solidFill>
                    <a:effectLst/>
                    <a:latin typeface="Arial" panose="020B0604020202020204" pitchFamily="34" charset="0"/>
                  </a:rPr>
                  <a:t>轮通信。服务器通过与</a:t>
                </a:r>
                <a:r>
                  <a:rPr lang="zh-CN" altLang="en-US" sz="3200" dirty="0">
                    <a:solidFill>
                      <a:srgbClr val="000000"/>
                    </a:solidFill>
                    <a:latin typeface="Arial" panose="020B0604020202020204" pitchFamily="34" charset="0"/>
                  </a:rPr>
                  <a:t>随机</a:t>
                </a:r>
                <a:r>
                  <a:rPr lang="zh-CN" altLang="en-US" sz="3200" b="0" i="0" dirty="0">
                    <a:solidFill>
                      <a:srgbClr val="000000"/>
                    </a:solidFill>
                    <a:effectLst/>
                    <a:latin typeface="Arial" panose="020B0604020202020204" pitchFamily="34" charset="0"/>
                  </a:rPr>
                  <a:t>选择的子集</a:t>
                </a:r>
                <a14:m>
                  <m:oMath xmlns:m="http://schemas.openxmlformats.org/officeDocument/2006/math">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𝑆</m:t>
                        </m:r>
                      </m:e>
                      <m:sup>
                        <m:r>
                          <a:rPr lang="en-US" altLang="zh-CN" sz="3200" i="1">
                            <a:latin typeface="Cambria Math" panose="02040503050406030204" pitchFamily="18" charset="0"/>
                          </a:rPr>
                          <m:t>𝑡</m:t>
                        </m:r>
                      </m:sup>
                    </m:sSup>
                  </m:oMath>
                </a14:m>
                <a:r>
                  <a:rPr lang="zh-CN" altLang="en-US" sz="3200" b="0" i="0" dirty="0">
                    <a:solidFill>
                      <a:srgbClr val="000000"/>
                    </a:solidFill>
                    <a:effectLst/>
                    <a:latin typeface="Arial" panose="020B0604020202020204" pitchFamily="34" charset="0"/>
                  </a:rPr>
                  <a:t>中的每个客户端相对应的模型发送。被选中的每个客户端在其本地数据上运行梯度下降算法</a:t>
                </a:r>
                <a:r>
                  <a:rPr lang="en-US" altLang="zh-CN" sz="3200" dirty="0">
                    <a:solidFill>
                      <a:srgbClr val="000000"/>
                    </a:solidFill>
                    <a:latin typeface="Arial" panose="020B0604020202020204" pitchFamily="34" charset="0"/>
                  </a:rPr>
                  <a:t>E</a:t>
                </a:r>
                <a:r>
                  <a:rPr lang="zh-CN" altLang="en-US" sz="3200" dirty="0">
                    <a:solidFill>
                      <a:srgbClr val="000000"/>
                    </a:solidFill>
                    <a:latin typeface="Arial" panose="020B0604020202020204" pitchFamily="34" charset="0"/>
                  </a:rPr>
                  <a:t>个</a:t>
                </a:r>
                <a:r>
                  <a:rPr lang="en-US" altLang="zh-CN" sz="3200" b="0" i="0" dirty="0">
                    <a:solidFill>
                      <a:srgbClr val="000000"/>
                    </a:solidFill>
                    <a:effectLst/>
                    <a:latin typeface="Arial" panose="020B0604020202020204" pitchFamily="34" charset="0"/>
                  </a:rPr>
                  <a:t>epoch</a:t>
                </a:r>
                <a:r>
                  <a:rPr lang="zh-CN" altLang="en-US" sz="3200" b="0" i="0" dirty="0">
                    <a:solidFill>
                      <a:srgbClr val="000000"/>
                    </a:solidFill>
                    <a:effectLst/>
                    <a:latin typeface="Arial" panose="020B0604020202020204" pitchFamily="34" charset="0"/>
                  </a:rPr>
                  <a:t>，并发送回更新的本地模型</a:t>
                </a:r>
                <a14:m>
                  <m:oMath xmlns:m="http://schemas.openxmlformats.org/officeDocument/2006/math">
                    <m:sSubSup>
                      <m:sSubSupPr>
                        <m:ctrlPr>
                          <a:rPr lang="en-US" altLang="zh-CN" sz="3200" b="0" i="1" smtClean="0">
                            <a:solidFill>
                              <a:srgbClr val="000000"/>
                            </a:solidFill>
                            <a:effectLst/>
                            <a:latin typeface="Cambria Math" panose="02040503050406030204" pitchFamily="18" charset="0"/>
                          </a:rPr>
                        </m:ctrlPr>
                      </m:sSubSupPr>
                      <m:e>
                        <m:acc>
                          <m:accPr>
                            <m:chr m:val="̅"/>
                            <m:ctrlPr>
                              <a:rPr lang="en-US" altLang="zh-CN" sz="3200" b="0" i="1" smtClean="0">
                                <a:solidFill>
                                  <a:srgbClr val="000000"/>
                                </a:solidFill>
                                <a:effectLst/>
                                <a:latin typeface="Cambria Math" panose="02040503050406030204" pitchFamily="18" charset="0"/>
                              </a:rPr>
                            </m:ctrlPr>
                          </m:accPr>
                          <m:e>
                            <m:r>
                              <a:rPr lang="en-US" altLang="zh-CN" sz="3200" b="0" i="1" smtClean="0">
                                <a:solidFill>
                                  <a:srgbClr val="000000"/>
                                </a:solidFill>
                                <a:effectLst/>
                                <a:latin typeface="Cambria Math" panose="02040503050406030204" pitchFamily="18" charset="0"/>
                              </a:rPr>
                              <m:t>𝑤</m:t>
                            </m:r>
                          </m:e>
                        </m:acc>
                      </m:e>
                      <m:sub>
                        <m:r>
                          <a:rPr lang="en-US" altLang="zh-CN" sz="3200" b="0" i="1" smtClean="0">
                            <a:solidFill>
                              <a:srgbClr val="000000"/>
                            </a:solidFill>
                            <a:effectLst/>
                            <a:latin typeface="Cambria Math" panose="02040503050406030204" pitchFamily="18" charset="0"/>
                          </a:rPr>
                          <m:t>𝑚</m:t>
                        </m:r>
                      </m:sub>
                      <m:sup>
                        <m:r>
                          <a:rPr lang="en-US" altLang="zh-CN" sz="3200" b="0" i="1" smtClean="0">
                            <a:solidFill>
                              <a:srgbClr val="000000"/>
                            </a:solidFill>
                            <a:effectLst/>
                            <a:latin typeface="Cambria Math" panose="02040503050406030204" pitchFamily="18" charset="0"/>
                          </a:rPr>
                          <m:t>𝑡</m:t>
                        </m:r>
                        <m:r>
                          <a:rPr lang="en-US" altLang="zh-CN" sz="3200" b="0" i="1" smtClean="0">
                            <a:solidFill>
                              <a:srgbClr val="000000"/>
                            </a:solidFill>
                            <a:effectLst/>
                            <a:latin typeface="Cambria Math" panose="02040503050406030204" pitchFamily="18" charset="0"/>
                          </a:rPr>
                          <m:t>+1</m:t>
                        </m:r>
                      </m:sup>
                    </m:sSubSup>
                  </m:oMath>
                </a14:m>
                <a:r>
                  <a:rPr lang="zh-CN" altLang="en-US" sz="3200" b="0" i="0" dirty="0">
                    <a:solidFill>
                      <a:srgbClr val="000000"/>
                    </a:solidFill>
                    <a:effectLst/>
                    <a:latin typeface="Arial" panose="020B0604020202020204" pitchFamily="34" charset="0"/>
                  </a:rPr>
                  <a:t>。服务器收集中的所有本地模型</a:t>
                </a:r>
                <a:r>
                  <a:rPr lang="en-US" altLang="zh-CN" sz="3200" b="0" i="0" dirty="0">
                    <a:solidFill>
                      <a:srgbClr val="000000"/>
                    </a:solidFill>
                    <a:effectLst/>
                    <a:latin typeface="Arial" panose="020B0604020202020204" pitchFamily="34" charset="0"/>
                  </a:rPr>
                  <a:t>,</a:t>
                </a:r>
                <a:r>
                  <a:rPr lang="zh-CN" altLang="en-US" sz="3200" b="0" i="0" dirty="0">
                    <a:solidFill>
                      <a:srgbClr val="000000"/>
                    </a:solidFill>
                    <a:effectLst/>
                    <a:latin typeface="Arial" panose="020B0604020202020204" pitchFamily="34" charset="0"/>
                  </a:rPr>
                  <a:t>并根据两种可能的情况更新它们。</a:t>
                </a:r>
                <a:endParaRPr lang="en-US" altLang="zh-CN" sz="3200" b="0" i="0" dirty="0">
                  <a:solidFill>
                    <a:srgbClr val="000000"/>
                  </a:solidFill>
                  <a:effectLst/>
                  <a:latin typeface="Arial" panose="020B0604020202020204" pitchFamily="34" charset="0"/>
                </a:endParaRPr>
              </a:p>
            </p:txBody>
          </p:sp>
        </mc:Choice>
        <mc:Fallback xmlns="">
          <p:sp>
            <p:nvSpPr>
              <p:cNvPr id="4" name="文本框 3">
                <a:extLst>
                  <a:ext uri="{FF2B5EF4-FFF2-40B4-BE49-F238E27FC236}">
                    <a16:creationId xmlns:a16="http://schemas.microsoft.com/office/drawing/2014/main" id="{BF8F3047-E87E-4AE7-BE7C-DE447876D091}"/>
                  </a:ext>
                </a:extLst>
              </p:cNvPr>
              <p:cNvSpPr txBox="1">
                <a:spLocks noRot="1" noChangeAspect="1" noMove="1" noResize="1" noEditPoints="1" noAdjustHandles="1" noChangeArrowheads="1" noChangeShapeType="1" noTextEdit="1"/>
              </p:cNvSpPr>
              <p:nvPr/>
            </p:nvSpPr>
            <p:spPr>
              <a:xfrm>
                <a:off x="203200" y="2167108"/>
                <a:ext cx="11988800" cy="3057184"/>
              </a:xfrm>
              <a:prstGeom prst="rect">
                <a:avLst/>
              </a:prstGeom>
              <a:blipFill>
                <a:blip r:embed="rId3"/>
                <a:stretch>
                  <a:fillRect l="-1271" t="-2988" r="-1271" b="-47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9885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129328" y="0"/>
            <a:ext cx="8333222" cy="584775"/>
          </a:xfrm>
        </p:spPr>
        <p:txBody>
          <a:bodyPr>
            <a:normAutofit fontScale="90000"/>
          </a:bodyPr>
          <a:lstStyle/>
          <a:p>
            <a:r>
              <a:rPr lang="zh-CN" altLang="en-US" dirty="0"/>
              <a:t>五、算法</a:t>
            </a:r>
            <a:r>
              <a:rPr lang="en-US" altLang="zh-CN" dirty="0"/>
              <a:t>FLT</a:t>
            </a:r>
            <a:endParaRPr lang="zh-CN" altLang="en-US" dirty="0"/>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12</a:t>
            </a:fld>
            <a:endParaRPr lang="en-IN"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F8F3047-E87E-4AE7-BE7C-DE447876D091}"/>
                  </a:ext>
                </a:extLst>
              </p:cNvPr>
              <p:cNvSpPr txBox="1"/>
              <p:nvPr/>
            </p:nvSpPr>
            <p:spPr>
              <a:xfrm>
                <a:off x="129328" y="1407965"/>
                <a:ext cx="12062672" cy="3549626"/>
              </a:xfrm>
              <a:prstGeom prst="rect">
                <a:avLst/>
              </a:prstGeom>
              <a:noFill/>
            </p:spPr>
            <p:txBody>
              <a:bodyPr wrap="square" rtlCol="0">
                <a:spAutoFit/>
              </a:bodyPr>
              <a:lstStyle/>
              <a:p>
                <a:pPr algn="just"/>
                <a:r>
                  <a:rPr lang="en-US" altLang="zh-CN" sz="3200" b="0" i="0" dirty="0">
                    <a:solidFill>
                      <a:srgbClr val="000000"/>
                    </a:solidFill>
                    <a:effectLst/>
                    <a:latin typeface="Arial" panose="020B0604020202020204" pitchFamily="34" charset="0"/>
                  </a:rPr>
                  <a:t>	FLT</a:t>
                </a:r>
                <a:r>
                  <a:rPr lang="zh-CN" altLang="en-US" sz="3200" b="0" i="0" dirty="0">
                    <a:solidFill>
                      <a:srgbClr val="000000"/>
                    </a:solidFill>
                    <a:effectLst/>
                    <a:latin typeface="Arial" panose="020B0604020202020204" pitchFamily="34" charset="0"/>
                  </a:rPr>
                  <a:t>的可选动态聚类功能：我们考虑了两种可能的情况：</a:t>
                </a:r>
                <a:r>
                  <a:rPr lang="en-US" altLang="zh-CN" sz="3200" b="0" i="0" dirty="0">
                    <a:solidFill>
                      <a:srgbClr val="000000"/>
                    </a:solidFill>
                    <a:effectLst/>
                    <a:latin typeface="Arial" panose="020B0604020202020204" pitchFamily="34" charset="0"/>
                  </a:rPr>
                  <a:t>(</a:t>
                </a:r>
                <a:r>
                  <a:rPr lang="en-US" altLang="zh-CN" sz="3200" b="0" i="0" dirty="0" err="1">
                    <a:solidFill>
                      <a:srgbClr val="000000"/>
                    </a:solidFill>
                    <a:effectLst/>
                    <a:latin typeface="Arial" panose="020B0604020202020204" pitchFamily="34" charset="0"/>
                  </a:rPr>
                  <a:t>i</a:t>
                </a:r>
                <a:r>
                  <a:rPr lang="en-US" altLang="zh-CN"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某些客户端的数据分布突然变化</a:t>
                </a:r>
                <a:r>
                  <a:rPr lang="en-US" altLang="zh-CN" sz="3200" b="0" i="0" dirty="0">
                    <a:solidFill>
                      <a:srgbClr val="000000"/>
                    </a:solidFill>
                    <a:effectLst/>
                    <a:latin typeface="Arial" panose="020B0604020202020204" pitchFamily="34" charset="0"/>
                  </a:rPr>
                  <a:t>,</a:t>
                </a:r>
                <a:r>
                  <a:rPr lang="zh-CN" altLang="en-US" sz="3200" b="0" i="0" dirty="0">
                    <a:solidFill>
                      <a:srgbClr val="000000"/>
                    </a:solidFill>
                    <a:effectLst/>
                    <a:latin typeface="Arial" panose="020B0604020202020204" pitchFamily="34" charset="0"/>
                  </a:rPr>
                  <a:t>如引入了新类；</a:t>
                </a:r>
                <a:r>
                  <a:rPr lang="en-US" altLang="zh-CN" sz="3200" b="0" i="0" dirty="0">
                    <a:solidFill>
                      <a:srgbClr val="000000"/>
                    </a:solidFill>
                    <a:effectLst/>
                    <a:latin typeface="Arial" panose="020B0604020202020204" pitchFamily="34" charset="0"/>
                  </a:rPr>
                  <a:t>(ii</a:t>
                </a:r>
                <a:r>
                  <a:rPr lang="en-US" altLang="zh-CN"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新客户加入网络。在这种情况下，客户机可以选择性地发送状态变化标志</a:t>
                </a:r>
                <a:r>
                  <a:rPr lang="en-US" altLang="zh-CN" sz="3200" b="0" i="0" dirty="0">
                    <a:solidFill>
                      <a:srgbClr val="000000"/>
                    </a:solidFill>
                    <a:effectLst/>
                    <a:latin typeface="Arial" panose="020B0604020202020204" pitchFamily="34" charset="0"/>
                  </a:rPr>
                  <a:t>(δ</a:t>
                </a:r>
                <a:r>
                  <a:rPr lang="zh-CN" altLang="en-US" sz="3200" b="0" i="0" dirty="0">
                    <a:solidFill>
                      <a:srgbClr val="000000"/>
                    </a:solidFill>
                    <a:effectLst/>
                    <a:latin typeface="Arial" panose="020B0604020202020204" pitchFamily="34" charset="0"/>
                  </a:rPr>
                  <a:t>：</a:t>
                </a:r>
                <a:r>
                  <a:rPr lang="en-US" altLang="zh-CN" sz="3200" b="0" i="0" dirty="0">
                    <a:solidFill>
                      <a:srgbClr val="000000"/>
                    </a:solidFill>
                    <a:effectLst/>
                    <a:latin typeface="Arial" panose="020B0604020202020204" pitchFamily="34" charset="0"/>
                  </a:rPr>
                  <a:t>=1</a:t>
                </a:r>
                <a:r>
                  <a:rPr lang="en-US" altLang="zh-CN"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 </a:t>
                </a:r>
                <a:r>
                  <a:rPr lang="zh-CN" altLang="en-US"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以通知服务器其数据的变化。服务器将在中跟踪这些标志</a:t>
                </a:r>
                <a:r>
                  <a:rPr lang="zh-CN" altLang="en-US"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一旦一定数量的客户机发出了这样的标志</a:t>
                </a:r>
                <a:r>
                  <a:rPr lang="en-US" altLang="zh-CN" sz="3200" b="0" i="0" dirty="0">
                    <a:solidFill>
                      <a:srgbClr val="000000"/>
                    </a:solidFill>
                    <a:effectLst/>
                    <a:latin typeface="Arial" panose="020B0604020202020204" pitchFamily="34" charset="0"/>
                  </a:rPr>
                  <a:t>(</a:t>
                </a:r>
                <a:r>
                  <a:rPr lang="zh-CN" altLang="en-US" sz="3200" b="0" i="0" dirty="0">
                    <a:solidFill>
                      <a:srgbClr val="000000"/>
                    </a:solidFill>
                    <a:effectLst/>
                    <a:latin typeface="Arial" panose="020B0604020202020204" pitchFamily="34" charset="0"/>
                  </a:rPr>
                  <a:t>比如</a:t>
                </a:r>
                <a:r>
                  <a:rPr lang="en-US" altLang="zh-CN" sz="3200" b="0" i="0" dirty="0">
                    <a:solidFill>
                      <a:srgbClr val="000000"/>
                    </a:solidFill>
                    <a:effectLst/>
                    <a:latin typeface="Arial" panose="020B0604020202020204" pitchFamily="34" charset="0"/>
                  </a:rPr>
                  <a:t>λ</a:t>
                </a:r>
                <a:r>
                  <a:rPr lang="zh-CN" altLang="en-US" sz="3200" b="0" i="0" dirty="0">
                    <a:solidFill>
                      <a:srgbClr val="000000"/>
                    </a:solidFill>
                    <a:effectLst/>
                    <a:latin typeface="Arial" panose="020B0604020202020204" pitchFamily="34" charset="0"/>
                  </a:rPr>
                  <a:t>客户机</a:t>
                </a:r>
                <a:r>
                  <a:rPr lang="en-US" altLang="zh-CN" sz="3200" b="0" i="0" dirty="0">
                    <a:solidFill>
                      <a:srgbClr val="000000"/>
                    </a:solidFill>
                    <a:effectLst/>
                    <a:latin typeface="Arial" panose="020B0604020202020204" pitchFamily="34" charset="0"/>
                  </a:rPr>
                  <a:t>)</a:t>
                </a:r>
                <a:r>
                  <a:rPr lang="zh-CN" altLang="en-US" sz="3200" b="0" i="0" dirty="0">
                    <a:solidFill>
                      <a:srgbClr val="000000"/>
                    </a:solidFill>
                    <a:effectLst/>
                    <a:latin typeface="Arial" panose="020B0604020202020204" pitchFamily="34" charset="0"/>
                  </a:rPr>
                  <a:t>，它就需要重复集群形成过程。调用</a:t>
                </a:r>
                <a:r>
                  <a:rPr lang="en-US" altLang="zh-CN" sz="3200" b="0" i="0" dirty="0">
                    <a:solidFill>
                      <a:srgbClr val="000000"/>
                    </a:solidFill>
                    <a:effectLst/>
                    <a:latin typeface="Arial" panose="020B0604020202020204" pitchFamily="34" charset="0"/>
                  </a:rPr>
                  <a:t>FCR</a:t>
                </a:r>
                <a:r>
                  <a:rPr lang="zh-CN" altLang="en-US" sz="3200" b="0" i="0" dirty="0">
                    <a:solidFill>
                      <a:srgbClr val="000000"/>
                    </a:solidFill>
                    <a:effectLst/>
                    <a:latin typeface="Arial" panose="020B0604020202020204" pitchFamily="34" charset="0"/>
                  </a:rPr>
                  <a:t>，模式设置为微调，产生新的客户机关联图和集群成员关系</a:t>
                </a:r>
                <a:r>
                  <a:rPr lang="en-US" altLang="zh-CN" sz="3200" b="0" i="0" dirty="0">
                    <a:solidFill>
                      <a:srgbClr val="000000"/>
                    </a:solidFill>
                    <a:effectLst/>
                    <a:latin typeface="Arial" panose="020B0604020202020204" pitchFamily="34" charset="0"/>
                  </a:rPr>
                  <a:t>(</a:t>
                </a:r>
                <a14:m>
                  <m:oMath xmlns:m="http://schemas.openxmlformats.org/officeDocument/2006/math">
                    <m:acc>
                      <m:accPr>
                        <m:chr m:val="̃"/>
                        <m:ctrlPr>
                          <a:rPr lang="en-US" altLang="zh-CN" sz="3200" i="1" dirty="0" smtClean="0">
                            <a:latin typeface="Cambria Math" panose="02040503050406030204" pitchFamily="18" charset="0"/>
                          </a:rPr>
                        </m:ctrlPr>
                      </m:accPr>
                      <m:e>
                        <m:r>
                          <a:rPr lang="en-US" altLang="zh-CN" sz="3200" b="0" i="1" dirty="0" smtClean="0">
                            <a:latin typeface="Cambria Math" panose="02040503050406030204" pitchFamily="18" charset="0"/>
                          </a:rPr>
                          <m:t>𝐴</m:t>
                        </m:r>
                      </m:e>
                    </m:acc>
                    <m:r>
                      <a:rPr lang="en-US" altLang="zh-CN" sz="3200" b="0" i="1" dirty="0" smtClean="0">
                        <a:latin typeface="Cambria Math" panose="02040503050406030204" pitchFamily="18" charset="0"/>
                      </a:rPr>
                      <m:t> </m:t>
                    </m:r>
                  </m:oMath>
                </a14:m>
                <a:r>
                  <a:rPr lang="zh-CN" altLang="en-US" sz="3200" b="0" i="0" dirty="0">
                    <a:solidFill>
                      <a:srgbClr val="000000"/>
                    </a:solidFill>
                    <a:effectLst/>
                    <a:latin typeface="Arial" panose="020B0604020202020204" pitchFamily="34" charset="0"/>
                  </a:rPr>
                  <a:t>，</a:t>
                </a:r>
                <a:r>
                  <a:rPr lang="en-US" altLang="zh-CN" sz="3200" b="0" i="0" dirty="0">
                    <a:solidFill>
                      <a:srgbClr val="000000"/>
                    </a:solidFill>
                    <a:effectLst/>
                    <a:latin typeface="Arial" panose="020B0604020202020204" pitchFamily="34" charset="0"/>
                  </a:rPr>
                  <a:t>C</a:t>
                </a:r>
                <a:r>
                  <a:rPr lang="en-US" altLang="zh-CN"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。新客户随后将被纳入下一轮中。</a:t>
                </a:r>
                <a:endParaRPr lang="en-US" altLang="zh-CN" sz="3200" b="1" dirty="0"/>
              </a:p>
            </p:txBody>
          </p:sp>
        </mc:Choice>
        <mc:Fallback xmlns="">
          <p:sp>
            <p:nvSpPr>
              <p:cNvPr id="4" name="文本框 3">
                <a:extLst>
                  <a:ext uri="{FF2B5EF4-FFF2-40B4-BE49-F238E27FC236}">
                    <a16:creationId xmlns:a16="http://schemas.microsoft.com/office/drawing/2014/main" id="{BF8F3047-E87E-4AE7-BE7C-DE447876D091}"/>
                  </a:ext>
                </a:extLst>
              </p:cNvPr>
              <p:cNvSpPr txBox="1">
                <a:spLocks noRot="1" noChangeAspect="1" noMove="1" noResize="1" noEditPoints="1" noAdjustHandles="1" noChangeArrowheads="1" noChangeShapeType="1" noTextEdit="1"/>
              </p:cNvSpPr>
              <p:nvPr/>
            </p:nvSpPr>
            <p:spPr>
              <a:xfrm>
                <a:off x="129328" y="1407965"/>
                <a:ext cx="12062672" cy="3549626"/>
              </a:xfrm>
              <a:prstGeom prst="rect">
                <a:avLst/>
              </a:prstGeom>
              <a:blipFill>
                <a:blip r:embed="rId3"/>
                <a:stretch>
                  <a:fillRect l="-1263" t="-2749" r="-4699" b="-4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356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636104" y="680515"/>
            <a:ext cx="8333222" cy="584775"/>
          </a:xfrm>
        </p:spPr>
        <p:txBody>
          <a:bodyPr>
            <a:normAutofit fontScale="90000"/>
          </a:bodyPr>
          <a:lstStyle/>
          <a:p>
            <a:r>
              <a:rPr lang="zh-CN" altLang="en-US" dirty="0"/>
              <a:t>六、实验设置</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13</a:t>
            </a:fld>
            <a:endParaRPr lang="en-IN" dirty="0"/>
          </a:p>
        </p:txBody>
      </p:sp>
      <p:sp>
        <p:nvSpPr>
          <p:cNvPr id="7" name="文本框 6">
            <a:extLst>
              <a:ext uri="{FF2B5EF4-FFF2-40B4-BE49-F238E27FC236}">
                <a16:creationId xmlns:a16="http://schemas.microsoft.com/office/drawing/2014/main" id="{B33F6386-83EF-ABB0-9E72-C412C81B7FB1}"/>
              </a:ext>
            </a:extLst>
          </p:cNvPr>
          <p:cNvSpPr txBox="1"/>
          <p:nvPr/>
        </p:nvSpPr>
        <p:spPr>
          <a:xfrm>
            <a:off x="357187" y="1952535"/>
            <a:ext cx="11720513" cy="2554545"/>
          </a:xfrm>
          <a:prstGeom prst="rect">
            <a:avLst/>
          </a:prstGeom>
          <a:noFill/>
        </p:spPr>
        <p:txBody>
          <a:bodyPr wrap="square">
            <a:spAutoFit/>
          </a:bodyPr>
          <a:lstStyle/>
          <a:p>
            <a:r>
              <a:rPr lang="zh-CN" altLang="en-US" sz="3200" b="0" i="0" dirty="0">
                <a:solidFill>
                  <a:srgbClr val="000000"/>
                </a:solidFill>
                <a:effectLst/>
                <a:latin typeface="Arial" panose="020B0604020202020204" pitchFamily="34" charset="0"/>
              </a:rPr>
              <a:t>四个不同的数据集：</a:t>
            </a:r>
            <a:endParaRPr lang="en-US" altLang="zh-CN" sz="3200" b="0" i="0" dirty="0">
              <a:solidFill>
                <a:srgbClr val="000000"/>
              </a:solidFill>
              <a:effectLst/>
              <a:latin typeface="Arial" panose="020B0604020202020204" pitchFamily="34" charset="0"/>
            </a:endParaRPr>
          </a:p>
          <a:p>
            <a:r>
              <a:rPr lang="en-US" altLang="zh-CN" sz="3200" b="0" i="0" dirty="0">
                <a:solidFill>
                  <a:srgbClr val="000000"/>
                </a:solidFill>
                <a:effectLst/>
                <a:latin typeface="Arial" panose="020B0604020202020204" pitchFamily="34" charset="0"/>
              </a:rPr>
              <a:t>(</a:t>
            </a:r>
            <a:r>
              <a:rPr lang="en-US" altLang="zh-CN" sz="3200" b="0" i="0" dirty="0" err="1">
                <a:solidFill>
                  <a:srgbClr val="000000"/>
                </a:solidFill>
                <a:effectLst/>
                <a:latin typeface="Arial" panose="020B0604020202020204" pitchFamily="34" charset="0"/>
              </a:rPr>
              <a:t>i</a:t>
            </a:r>
            <a:r>
              <a:rPr lang="en-US" altLang="zh-CN" sz="3200" dirty="0">
                <a:solidFill>
                  <a:srgbClr val="000000"/>
                </a:solidFill>
                <a:latin typeface="Arial" panose="020B0604020202020204" pitchFamily="34" charset="0"/>
              </a:rPr>
              <a:t>) </a:t>
            </a:r>
            <a:r>
              <a:rPr lang="en-US" altLang="zh-CN" sz="3200" i="0" dirty="0">
                <a:solidFill>
                  <a:srgbClr val="000000"/>
                </a:solidFill>
                <a:effectLst/>
                <a:latin typeface="Arial" panose="020B0604020202020204" pitchFamily="34" charset="0"/>
              </a:rPr>
              <a:t>MNIST</a:t>
            </a:r>
            <a:r>
              <a:rPr lang="en-US" altLang="zh-CN" sz="3200" b="0" i="0" dirty="0">
                <a:solidFill>
                  <a:srgbClr val="000000"/>
                </a:solidFill>
                <a:effectLst/>
                <a:latin typeface="Arial" panose="020B0604020202020204" pitchFamily="34" charset="0"/>
              </a:rPr>
              <a:t> </a:t>
            </a:r>
          </a:p>
          <a:p>
            <a:r>
              <a:rPr lang="en-US" altLang="zh-CN" sz="3200" b="0" i="0" dirty="0">
                <a:solidFill>
                  <a:srgbClr val="000000"/>
                </a:solidFill>
                <a:effectLst/>
                <a:latin typeface="Arial" panose="020B0604020202020204" pitchFamily="34" charset="0"/>
              </a:rPr>
              <a:t>(ii</a:t>
            </a:r>
            <a:r>
              <a:rPr lang="en-US" altLang="zh-CN" sz="3200" dirty="0">
                <a:solidFill>
                  <a:srgbClr val="000000"/>
                </a:solidFill>
                <a:latin typeface="Arial" panose="020B0604020202020204" pitchFamily="34" charset="0"/>
              </a:rPr>
              <a:t>) </a:t>
            </a:r>
            <a:r>
              <a:rPr lang="en-US" altLang="zh-CN" sz="3200" i="0" dirty="0">
                <a:solidFill>
                  <a:srgbClr val="000000"/>
                </a:solidFill>
                <a:effectLst/>
                <a:latin typeface="Arial" panose="020B0604020202020204" pitchFamily="34" charset="0"/>
              </a:rPr>
              <a:t>CIFAR10</a:t>
            </a:r>
            <a:r>
              <a:rPr lang="zh-CN" altLang="en-US" sz="3200" b="0" i="0" dirty="0">
                <a:solidFill>
                  <a:srgbClr val="000000"/>
                </a:solidFill>
                <a:effectLst/>
                <a:latin typeface="Arial" panose="020B0604020202020204" pitchFamily="34" charset="0"/>
              </a:rPr>
              <a:t> </a:t>
            </a:r>
            <a:endParaRPr lang="en-US" altLang="zh-CN" sz="3200" b="0" i="0" dirty="0">
              <a:solidFill>
                <a:srgbClr val="000000"/>
              </a:solidFill>
              <a:effectLst/>
              <a:latin typeface="Arial" panose="020B0604020202020204" pitchFamily="34" charset="0"/>
            </a:endParaRPr>
          </a:p>
          <a:p>
            <a:r>
              <a:rPr lang="en-US" altLang="zh-CN" sz="3200" b="0" i="0" dirty="0">
                <a:solidFill>
                  <a:srgbClr val="000000"/>
                </a:solidFill>
                <a:effectLst/>
                <a:latin typeface="Arial" panose="020B0604020202020204" pitchFamily="34" charset="0"/>
              </a:rPr>
              <a:t>(iii</a:t>
            </a:r>
            <a:r>
              <a:rPr lang="en-US" altLang="zh-CN" sz="3200" dirty="0">
                <a:solidFill>
                  <a:srgbClr val="000000"/>
                </a:solidFill>
                <a:latin typeface="Arial" panose="020B0604020202020204" pitchFamily="34" charset="0"/>
              </a:rPr>
              <a:t>)</a:t>
            </a:r>
            <a:r>
              <a:rPr lang="zh-CN" altLang="en-US" sz="3200" dirty="0">
                <a:solidFill>
                  <a:srgbClr val="000000"/>
                </a:solidFill>
                <a:latin typeface="Arial" panose="020B0604020202020204" pitchFamily="34" charset="0"/>
              </a:rPr>
              <a:t>由扩展</a:t>
            </a:r>
            <a:r>
              <a:rPr lang="en-US" altLang="zh-CN" sz="3200" b="0" i="0" dirty="0">
                <a:solidFill>
                  <a:srgbClr val="000000"/>
                </a:solidFill>
                <a:effectLst/>
                <a:latin typeface="Arial" panose="020B0604020202020204" pitchFamily="34" charset="0"/>
              </a:rPr>
              <a:t>MNIST</a:t>
            </a:r>
            <a:r>
              <a:rPr lang="en-US" altLang="zh-CN" sz="3200" dirty="0">
                <a:solidFill>
                  <a:srgbClr val="000000"/>
                </a:solidFill>
                <a:latin typeface="Arial" panose="020B0604020202020204" pitchFamily="34" charset="0"/>
              </a:rPr>
              <a:t>(</a:t>
            </a:r>
            <a:r>
              <a:rPr lang="en-US" altLang="zh-CN" sz="3200" b="0" i="0" dirty="0">
                <a:solidFill>
                  <a:srgbClr val="000000"/>
                </a:solidFill>
                <a:effectLst/>
                <a:latin typeface="Arial" panose="020B0604020202020204" pitchFamily="34" charset="0"/>
              </a:rPr>
              <a:t>EMNIST</a:t>
            </a:r>
            <a:r>
              <a:rPr lang="en-US" altLang="zh-CN"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组成的叶联邦</a:t>
            </a:r>
            <a:r>
              <a:rPr lang="en-US" altLang="zh-CN" sz="3200" b="0" i="0" dirty="0">
                <a:solidFill>
                  <a:srgbClr val="000000"/>
                </a:solidFill>
                <a:effectLst/>
                <a:latin typeface="Arial" panose="020B0604020202020204" pitchFamily="34" charset="0"/>
              </a:rPr>
              <a:t>EMNIST</a:t>
            </a:r>
            <a:r>
              <a:rPr lang="en-US" altLang="zh-CN" sz="3200" dirty="0">
                <a:solidFill>
                  <a:srgbClr val="000000"/>
                </a:solidFill>
                <a:latin typeface="Arial" panose="020B0604020202020204" pitchFamily="34" charset="0"/>
              </a:rPr>
              <a:t>(</a:t>
            </a:r>
            <a:r>
              <a:rPr lang="en-US" altLang="zh-CN" sz="3200" b="0" i="0" dirty="0">
                <a:solidFill>
                  <a:srgbClr val="000000"/>
                </a:solidFill>
                <a:effectLst/>
                <a:latin typeface="Arial" panose="020B0604020202020204" pitchFamily="34" charset="0"/>
              </a:rPr>
              <a:t>FENIST</a:t>
            </a:r>
            <a:r>
              <a:rPr lang="en-US" altLang="zh-CN" sz="3200" dirty="0">
                <a:solidFill>
                  <a:srgbClr val="000000"/>
                </a:solidFill>
                <a:latin typeface="Arial" panose="020B0604020202020204" pitchFamily="34" charset="0"/>
              </a:rPr>
              <a:t>)</a:t>
            </a:r>
          </a:p>
          <a:p>
            <a:r>
              <a:rPr lang="en-US" altLang="zh-CN" sz="3200" b="0" i="0" dirty="0">
                <a:solidFill>
                  <a:srgbClr val="000000"/>
                </a:solidFill>
                <a:effectLst/>
                <a:latin typeface="Arial" panose="020B0604020202020204" pitchFamily="34" charset="0"/>
              </a:rPr>
              <a:t>(iv</a:t>
            </a:r>
            <a:r>
              <a:rPr lang="en-US" altLang="zh-CN"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我们新设计的结构化</a:t>
            </a:r>
            <a:r>
              <a:rPr lang="en-US" altLang="zh-CN" sz="3200" b="0" i="0" dirty="0">
                <a:solidFill>
                  <a:srgbClr val="000000"/>
                </a:solidFill>
                <a:effectLst/>
                <a:latin typeface="Arial" panose="020B0604020202020204" pitchFamily="34" charset="0"/>
              </a:rPr>
              <a:t>non-IID FENIST</a:t>
            </a:r>
            <a:r>
              <a:rPr lang="en-US" altLang="zh-CN" sz="3200" dirty="0">
                <a:solidFill>
                  <a:srgbClr val="000000"/>
                </a:solidFill>
                <a:latin typeface="Arial" panose="020B0604020202020204" pitchFamily="34" charset="0"/>
              </a:rPr>
              <a:t>(</a:t>
            </a:r>
            <a:r>
              <a:rPr lang="en-US" altLang="zh-CN" sz="3200" b="0" i="0" dirty="0">
                <a:solidFill>
                  <a:srgbClr val="000000"/>
                </a:solidFill>
                <a:effectLst/>
                <a:latin typeface="Arial" panose="020B0604020202020204" pitchFamily="34" charset="0"/>
              </a:rPr>
              <a:t>EMNIST</a:t>
            </a:r>
            <a:r>
              <a:rPr lang="zh-CN" altLang="en-US" sz="3200" b="0" i="0" dirty="0">
                <a:solidFill>
                  <a:srgbClr val="000000"/>
                </a:solidFill>
                <a:effectLst/>
                <a:latin typeface="Arial" panose="020B0604020202020204" pitchFamily="34" charset="0"/>
              </a:rPr>
              <a:t>的重采样版本</a:t>
            </a:r>
            <a:r>
              <a:rPr lang="en-US" altLang="zh-CN" sz="3200" b="0" i="0"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21576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636104" y="492625"/>
            <a:ext cx="8333222" cy="584775"/>
          </a:xfrm>
        </p:spPr>
        <p:txBody>
          <a:bodyPr>
            <a:normAutofit fontScale="90000"/>
          </a:bodyPr>
          <a:lstStyle/>
          <a:p>
            <a:r>
              <a:rPr lang="zh-CN" altLang="en-US" dirty="0"/>
              <a:t>六、实验设置</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14</a:t>
            </a:fld>
            <a:endParaRPr lang="en-IN" dirty="0"/>
          </a:p>
        </p:txBody>
      </p:sp>
      <p:sp>
        <p:nvSpPr>
          <p:cNvPr id="7" name="文本框 6">
            <a:extLst>
              <a:ext uri="{FF2B5EF4-FFF2-40B4-BE49-F238E27FC236}">
                <a16:creationId xmlns:a16="http://schemas.microsoft.com/office/drawing/2014/main" id="{B33F6386-83EF-ABB0-9E72-C412C81B7FB1}"/>
              </a:ext>
            </a:extLst>
          </p:cNvPr>
          <p:cNvSpPr txBox="1"/>
          <p:nvPr/>
        </p:nvSpPr>
        <p:spPr>
          <a:xfrm>
            <a:off x="235743" y="1212275"/>
            <a:ext cx="11651455" cy="5509200"/>
          </a:xfrm>
          <a:prstGeom prst="rect">
            <a:avLst/>
          </a:prstGeom>
          <a:noFill/>
        </p:spPr>
        <p:txBody>
          <a:bodyPr wrap="square">
            <a:spAutoFit/>
          </a:bodyPr>
          <a:lstStyle/>
          <a:p>
            <a:r>
              <a:rPr lang="en-US" altLang="zh-CN" sz="3200" dirty="0"/>
              <a:t>	</a:t>
            </a:r>
            <a:r>
              <a:rPr lang="zh-CN" altLang="en-US" sz="3200" b="0" i="0" dirty="0">
                <a:solidFill>
                  <a:srgbClr val="000000"/>
                </a:solidFill>
                <a:effectLst/>
                <a:latin typeface="Arial" panose="020B0604020202020204" pitchFamily="34" charset="0"/>
              </a:rPr>
              <a:t>场景</a:t>
            </a:r>
            <a:r>
              <a:rPr lang="en-US" altLang="zh-CN" sz="3200" b="0" i="0" dirty="0">
                <a:solidFill>
                  <a:srgbClr val="000000"/>
                </a:solidFill>
                <a:effectLst/>
                <a:latin typeface="Arial" panose="020B0604020202020204" pitchFamily="34" charset="0"/>
              </a:rPr>
              <a:t>1[MNIST</a:t>
            </a:r>
            <a:r>
              <a:rPr lang="zh-CN" altLang="en-US" sz="3200" b="0" i="0" dirty="0">
                <a:solidFill>
                  <a:srgbClr val="000000"/>
                </a:solidFill>
                <a:effectLst/>
                <a:latin typeface="Arial" panose="020B0604020202020204" pitchFamily="34" charset="0"/>
              </a:rPr>
              <a:t>，</a:t>
            </a:r>
            <a:r>
              <a:rPr lang="en-US" altLang="zh-CN" sz="3200" b="0" i="0" dirty="0">
                <a:solidFill>
                  <a:srgbClr val="000000"/>
                </a:solidFill>
                <a:effectLst/>
                <a:latin typeface="Arial" panose="020B0604020202020204" pitchFamily="34" charset="0"/>
              </a:rPr>
              <a:t>CIFAR10]</a:t>
            </a:r>
            <a:r>
              <a:rPr lang="zh-CN" altLang="en-US" sz="3200" b="0" i="0" dirty="0">
                <a:solidFill>
                  <a:srgbClr val="000000"/>
                </a:solidFill>
                <a:effectLst/>
                <a:latin typeface="Arial" panose="020B0604020202020204" pitchFamily="34" charset="0"/>
              </a:rPr>
              <a:t>：我们考虑一个由</a:t>
            </a:r>
            <a:r>
              <a:rPr lang="en-US" altLang="zh-CN" sz="3200" b="0" i="0" dirty="0">
                <a:solidFill>
                  <a:srgbClr val="000000"/>
                </a:solidFill>
                <a:effectLst/>
                <a:latin typeface="Arial" panose="020B0604020202020204" pitchFamily="34" charset="0"/>
              </a:rPr>
              <a:t>100</a:t>
            </a:r>
            <a:r>
              <a:rPr lang="zh-CN" altLang="en-US" sz="3200" b="0" i="0" dirty="0">
                <a:solidFill>
                  <a:srgbClr val="000000"/>
                </a:solidFill>
                <a:effectLst/>
                <a:latin typeface="Arial" panose="020B0604020202020204" pitchFamily="34" charset="0"/>
              </a:rPr>
              <a:t>个客户端组成的网络，这些客户端被分为</a:t>
            </a:r>
            <a:r>
              <a:rPr lang="en-US" altLang="zh-CN" sz="3200" b="0" i="0" dirty="0">
                <a:solidFill>
                  <a:srgbClr val="000000"/>
                </a:solidFill>
                <a:effectLst/>
                <a:latin typeface="Arial" panose="020B0604020202020204" pitchFamily="34" charset="0"/>
              </a:rPr>
              <a:t>C=5</a:t>
            </a:r>
            <a:r>
              <a:rPr lang="zh-CN" altLang="en-US" sz="3200" b="0" i="0" dirty="0">
                <a:solidFill>
                  <a:srgbClr val="000000"/>
                </a:solidFill>
                <a:effectLst/>
                <a:latin typeface="Arial" panose="020B0604020202020204" pitchFamily="34" charset="0"/>
              </a:rPr>
              <a:t>个集群。训练数据样本将均匀分布在这些客户机中，每个集群中的客户机将仅具有来自两个不同类别的样本。</a:t>
            </a:r>
            <a:endParaRPr lang="en-US" altLang="zh-CN" sz="3200" b="0" i="0" dirty="0">
              <a:solidFill>
                <a:srgbClr val="000000"/>
              </a:solidFill>
              <a:effectLst/>
              <a:latin typeface="Arial" panose="020B0604020202020204" pitchFamily="34" charset="0"/>
            </a:endParaRPr>
          </a:p>
          <a:p>
            <a:r>
              <a:rPr lang="en-US" altLang="zh-CN" sz="3200" dirty="0">
                <a:solidFill>
                  <a:srgbClr val="000000"/>
                </a:solidFill>
                <a:latin typeface="Arial" panose="020B0604020202020204" pitchFamily="34" charset="0"/>
              </a:rPr>
              <a:t>	</a:t>
            </a:r>
            <a:r>
              <a:rPr lang="zh-CN" altLang="en-US" sz="3200" b="0" i="0" dirty="0">
                <a:solidFill>
                  <a:srgbClr val="000000"/>
                </a:solidFill>
                <a:effectLst/>
                <a:latin typeface="Arial" panose="020B0604020202020204" pitchFamily="34" charset="0"/>
              </a:rPr>
              <a:t>场景</a:t>
            </a:r>
            <a:r>
              <a:rPr lang="en-US" altLang="zh-CN" sz="3200" b="0" i="0" dirty="0">
                <a:solidFill>
                  <a:srgbClr val="000000"/>
                </a:solidFill>
                <a:effectLst/>
                <a:latin typeface="Arial" panose="020B0604020202020204" pitchFamily="34" charset="0"/>
              </a:rPr>
              <a:t>2[MNIST</a:t>
            </a:r>
            <a:r>
              <a:rPr lang="zh-CN" altLang="en-US" sz="3200" b="0" i="0" dirty="0">
                <a:solidFill>
                  <a:srgbClr val="000000"/>
                </a:solidFill>
                <a:effectLst/>
                <a:latin typeface="Arial" panose="020B0604020202020204" pitchFamily="34" charset="0"/>
              </a:rPr>
              <a:t>，</a:t>
            </a:r>
            <a:r>
              <a:rPr lang="en-US" altLang="zh-CN" sz="3200" b="0" i="0" dirty="0">
                <a:solidFill>
                  <a:srgbClr val="000000"/>
                </a:solidFill>
                <a:effectLst/>
                <a:latin typeface="Arial" panose="020B0604020202020204" pitchFamily="34" charset="0"/>
              </a:rPr>
              <a:t>CIFAR10]</a:t>
            </a:r>
            <a:r>
              <a:rPr lang="zh-CN" altLang="en-US" sz="3200" b="0" i="0" dirty="0">
                <a:solidFill>
                  <a:srgbClr val="000000"/>
                </a:solidFill>
                <a:effectLst/>
                <a:latin typeface="Arial" panose="020B0604020202020204" pitchFamily="34" charset="0"/>
              </a:rPr>
              <a:t>：此场景与场景</a:t>
            </a:r>
            <a:r>
              <a:rPr lang="en-US" altLang="zh-CN" sz="3200" b="0" i="0" dirty="0">
                <a:solidFill>
                  <a:srgbClr val="000000"/>
                </a:solidFill>
                <a:effectLst/>
                <a:latin typeface="Arial" panose="020B0604020202020204" pitchFamily="34" charset="0"/>
              </a:rPr>
              <a:t>1</a:t>
            </a:r>
            <a:r>
              <a:rPr lang="zh-CN" altLang="en-US" sz="3200" b="0" i="0" dirty="0">
                <a:solidFill>
                  <a:srgbClr val="000000"/>
                </a:solidFill>
                <a:effectLst/>
                <a:latin typeface="Arial" panose="020B0604020202020204" pitchFamily="34" charset="0"/>
              </a:rPr>
              <a:t>相同，只是两个不同集群中的客户端可以有一个类相同。</a:t>
            </a:r>
            <a:endParaRPr lang="en-US" altLang="zh-CN" sz="3200" b="0" i="0" dirty="0">
              <a:solidFill>
                <a:srgbClr val="000000"/>
              </a:solidFill>
              <a:effectLst/>
              <a:latin typeface="Arial" panose="020B0604020202020204" pitchFamily="34" charset="0"/>
            </a:endParaRPr>
          </a:p>
          <a:p>
            <a:r>
              <a:rPr lang="en-US" altLang="zh-CN" sz="3200" b="0" i="0" dirty="0">
                <a:solidFill>
                  <a:srgbClr val="000000"/>
                </a:solidFill>
                <a:effectLst/>
                <a:latin typeface="Arial" panose="020B0604020202020204" pitchFamily="34" charset="0"/>
              </a:rPr>
              <a:t>	</a:t>
            </a:r>
            <a:r>
              <a:rPr lang="zh-CN" altLang="en-US" sz="3200" b="0" i="0" dirty="0">
                <a:solidFill>
                  <a:srgbClr val="000000"/>
                </a:solidFill>
                <a:effectLst/>
                <a:latin typeface="Arial" panose="020B0604020202020204" pitchFamily="34" charset="0"/>
              </a:rPr>
              <a:t>场景</a:t>
            </a:r>
            <a:r>
              <a:rPr lang="en-US" altLang="zh-CN" sz="3200" b="0" i="0" dirty="0">
                <a:solidFill>
                  <a:srgbClr val="000000"/>
                </a:solidFill>
                <a:effectLst/>
                <a:latin typeface="Arial" panose="020B0604020202020204" pitchFamily="34" charset="0"/>
              </a:rPr>
              <a:t>3[FEMNIST]</a:t>
            </a:r>
            <a:r>
              <a:rPr lang="zh-CN" altLang="en-US" sz="3200" b="0" i="0" dirty="0">
                <a:solidFill>
                  <a:srgbClr val="000000"/>
                </a:solidFill>
                <a:effectLst/>
                <a:latin typeface="Arial" panose="020B0604020202020204" pitchFamily="34" charset="0"/>
              </a:rPr>
              <a:t>：客户端数量为</a:t>
            </a:r>
            <a:r>
              <a:rPr lang="en-US" altLang="zh-CN" sz="3200" b="0" i="0" dirty="0">
                <a:solidFill>
                  <a:srgbClr val="000000"/>
                </a:solidFill>
                <a:effectLst/>
                <a:latin typeface="Arial" panose="020B0604020202020204" pitchFamily="34" charset="0"/>
              </a:rPr>
              <a:t>200</a:t>
            </a:r>
            <a:r>
              <a:rPr lang="zh-CN" altLang="en-US" sz="3200" b="0" i="0" dirty="0">
                <a:solidFill>
                  <a:srgbClr val="000000"/>
                </a:solidFill>
                <a:effectLst/>
                <a:latin typeface="Arial" panose="020B0604020202020204" pitchFamily="34" charset="0"/>
              </a:rPr>
              <a:t>个。我们考虑了两种情况，情况一无聚类以及情况二</a:t>
            </a:r>
            <a:r>
              <a:rPr lang="en-US" altLang="zh-CN" sz="3200" b="0" i="0" dirty="0">
                <a:solidFill>
                  <a:srgbClr val="000000"/>
                </a:solidFill>
                <a:effectLst/>
                <a:latin typeface="Arial" panose="020B0604020202020204" pitchFamily="34" charset="0"/>
              </a:rPr>
              <a:t>C=2</a:t>
            </a:r>
            <a:r>
              <a:rPr lang="zh-CN" altLang="en-US" sz="3200" b="0" i="0" dirty="0">
                <a:solidFill>
                  <a:srgbClr val="000000"/>
                </a:solidFill>
                <a:effectLst/>
                <a:latin typeface="Arial" panose="020B0604020202020204" pitchFamily="34" charset="0"/>
              </a:rPr>
              <a:t>、</a:t>
            </a:r>
            <a:r>
              <a:rPr lang="en-US" altLang="zh-CN" sz="3200" b="0" i="0" dirty="0">
                <a:solidFill>
                  <a:srgbClr val="000000"/>
                </a:solidFill>
                <a:effectLst/>
                <a:latin typeface="Arial" panose="020B0604020202020204" pitchFamily="34" charset="0"/>
              </a:rPr>
              <a:t>3</a:t>
            </a:r>
            <a:r>
              <a:rPr lang="zh-CN" altLang="en-US" sz="3200" b="0" i="0" dirty="0">
                <a:solidFill>
                  <a:srgbClr val="000000"/>
                </a:solidFill>
                <a:effectLst/>
                <a:latin typeface="Arial" panose="020B0604020202020204" pitchFamily="34" charset="0"/>
              </a:rPr>
              <a:t>、</a:t>
            </a:r>
            <a:r>
              <a:rPr lang="en-US" altLang="zh-CN" sz="3200" b="0" i="0" dirty="0">
                <a:solidFill>
                  <a:srgbClr val="000000"/>
                </a:solidFill>
                <a:effectLst/>
                <a:latin typeface="Arial" panose="020B0604020202020204" pitchFamily="34" charset="0"/>
              </a:rPr>
              <a:t>5</a:t>
            </a:r>
            <a:r>
              <a:rPr lang="zh-CN" altLang="en-US" sz="3200" b="0" i="0" dirty="0">
                <a:solidFill>
                  <a:srgbClr val="000000"/>
                </a:solidFill>
                <a:effectLst/>
                <a:latin typeface="Arial" panose="020B0604020202020204" pitchFamily="34" charset="0"/>
              </a:rPr>
              <a:t>和</a:t>
            </a:r>
            <a:r>
              <a:rPr lang="en-US" altLang="zh-CN" sz="3200" b="0" i="0" dirty="0">
                <a:solidFill>
                  <a:srgbClr val="000000"/>
                </a:solidFill>
                <a:effectLst/>
                <a:latin typeface="Arial" panose="020B0604020202020204" pitchFamily="34" charset="0"/>
              </a:rPr>
              <a:t>7</a:t>
            </a:r>
            <a:r>
              <a:rPr lang="zh-CN" altLang="en-US" sz="3200" b="0" i="0" dirty="0">
                <a:solidFill>
                  <a:srgbClr val="000000"/>
                </a:solidFill>
                <a:effectLst/>
                <a:latin typeface="Arial" panose="020B0604020202020204" pitchFamily="34" charset="0"/>
              </a:rPr>
              <a:t>聚类</a:t>
            </a:r>
            <a:endParaRPr lang="en-US" altLang="zh-CN" sz="3200" b="0" i="0" dirty="0">
              <a:solidFill>
                <a:srgbClr val="000000"/>
              </a:solidFill>
              <a:effectLst/>
              <a:latin typeface="Arial" panose="020B0604020202020204" pitchFamily="34" charset="0"/>
            </a:endParaRPr>
          </a:p>
          <a:p>
            <a:r>
              <a:rPr lang="en-US" altLang="zh-CN" sz="3200" b="0" i="0" dirty="0">
                <a:solidFill>
                  <a:srgbClr val="000000"/>
                </a:solidFill>
                <a:effectLst/>
                <a:latin typeface="Arial" panose="020B0604020202020204" pitchFamily="34" charset="0"/>
              </a:rPr>
              <a:t>	</a:t>
            </a:r>
            <a:r>
              <a:rPr lang="zh-CN" altLang="en-US" sz="3200" b="0" i="0" dirty="0">
                <a:solidFill>
                  <a:srgbClr val="000000"/>
                </a:solidFill>
                <a:effectLst/>
                <a:latin typeface="Arial" panose="020B0604020202020204" pitchFamily="34" charset="0"/>
              </a:rPr>
              <a:t>场景</a:t>
            </a:r>
            <a:r>
              <a:rPr lang="en-US" altLang="zh-CN" sz="3200" b="0" i="0" dirty="0">
                <a:solidFill>
                  <a:srgbClr val="000000"/>
                </a:solidFill>
                <a:effectLst/>
                <a:latin typeface="Arial" panose="020B0604020202020204" pitchFamily="34" charset="0"/>
              </a:rPr>
              <a:t>4[</a:t>
            </a:r>
            <a:r>
              <a:rPr lang="zh-CN" altLang="en-US" sz="3200" b="0" i="0" dirty="0">
                <a:solidFill>
                  <a:srgbClr val="000000"/>
                </a:solidFill>
                <a:effectLst/>
                <a:latin typeface="Arial" panose="020B0604020202020204" pitchFamily="34" charset="0"/>
              </a:rPr>
              <a:t>结构化 </a:t>
            </a:r>
            <a:r>
              <a:rPr lang="en-US" altLang="zh-CN" sz="3200" b="0" i="0" dirty="0">
                <a:solidFill>
                  <a:srgbClr val="000000"/>
                </a:solidFill>
                <a:effectLst/>
                <a:latin typeface="Arial" panose="020B0604020202020204" pitchFamily="34" charset="0"/>
              </a:rPr>
              <a:t>non-IID FEMNIST]</a:t>
            </a:r>
            <a:r>
              <a:rPr lang="zh-CN" altLang="en-US" sz="3200" b="0" i="0" dirty="0">
                <a:solidFill>
                  <a:srgbClr val="000000"/>
                </a:solidFill>
                <a:effectLst/>
                <a:latin typeface="Arial" panose="020B0604020202020204" pitchFamily="34" charset="0"/>
              </a:rPr>
              <a:t>：我们考虑</a:t>
            </a:r>
            <a:r>
              <a:rPr lang="en-US" altLang="zh-CN" sz="3200" b="0" i="0" dirty="0">
                <a:solidFill>
                  <a:srgbClr val="000000"/>
                </a:solidFill>
                <a:effectLst/>
                <a:latin typeface="Arial" panose="020B0604020202020204" pitchFamily="34" charset="0"/>
              </a:rPr>
              <a:t>C=10</a:t>
            </a:r>
            <a:r>
              <a:rPr lang="zh-CN" altLang="en-US" sz="3200" b="0" i="0" dirty="0">
                <a:solidFill>
                  <a:srgbClr val="000000"/>
                </a:solidFill>
                <a:effectLst/>
                <a:latin typeface="Arial" panose="020B0604020202020204" pitchFamily="34" charset="0"/>
              </a:rPr>
              <a:t>个聚类，我们对每个集群中每个客户端的样本数施加了标签分布偏差（跨集群）以及数量偏差</a:t>
            </a:r>
            <a:endParaRPr lang="zh-CN" altLang="en-US" sz="3200" dirty="0"/>
          </a:p>
        </p:txBody>
      </p:sp>
    </p:spTree>
    <p:extLst>
      <p:ext uri="{BB962C8B-B14F-4D97-AF65-F5344CB8AC3E}">
        <p14:creationId xmlns:p14="http://schemas.microsoft.com/office/powerpoint/2010/main" val="980434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636104" y="304734"/>
            <a:ext cx="8333222" cy="584775"/>
          </a:xfrm>
        </p:spPr>
        <p:txBody>
          <a:bodyPr>
            <a:normAutofit fontScale="90000"/>
          </a:bodyPr>
          <a:lstStyle/>
          <a:p>
            <a:r>
              <a:rPr lang="zh-CN" altLang="en-US" dirty="0"/>
              <a:t>六、实验设置</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15</a:t>
            </a:fld>
            <a:endParaRPr lang="en-IN" dirty="0"/>
          </a:p>
        </p:txBody>
      </p:sp>
      <p:sp>
        <p:nvSpPr>
          <p:cNvPr id="7" name="文本框 6">
            <a:extLst>
              <a:ext uri="{FF2B5EF4-FFF2-40B4-BE49-F238E27FC236}">
                <a16:creationId xmlns:a16="http://schemas.microsoft.com/office/drawing/2014/main" id="{B33F6386-83EF-ABB0-9E72-C412C81B7FB1}"/>
              </a:ext>
            </a:extLst>
          </p:cNvPr>
          <p:cNvSpPr txBox="1"/>
          <p:nvPr/>
        </p:nvSpPr>
        <p:spPr>
          <a:xfrm>
            <a:off x="235743" y="1212275"/>
            <a:ext cx="11720513" cy="4524315"/>
          </a:xfrm>
          <a:prstGeom prst="rect">
            <a:avLst/>
          </a:prstGeom>
          <a:noFill/>
        </p:spPr>
        <p:txBody>
          <a:bodyPr wrap="square">
            <a:spAutoFit/>
          </a:bodyPr>
          <a:lstStyle/>
          <a:p>
            <a:r>
              <a:rPr lang="en-US" altLang="zh-CN" sz="3200" b="0" i="0" dirty="0">
                <a:solidFill>
                  <a:srgbClr val="000000"/>
                </a:solidFill>
                <a:effectLst/>
                <a:latin typeface="Arial" panose="020B0604020202020204" pitchFamily="34" charset="0"/>
              </a:rPr>
              <a:t>5</a:t>
            </a:r>
            <a:r>
              <a:rPr lang="zh-CN" altLang="en-US" sz="3200" b="0" i="0" dirty="0">
                <a:solidFill>
                  <a:srgbClr val="000000"/>
                </a:solidFill>
                <a:effectLst/>
                <a:latin typeface="Arial" panose="020B0604020202020204" pitchFamily="34" charset="0"/>
              </a:rPr>
              <a:t>个基线：</a:t>
            </a:r>
            <a:endParaRPr lang="en-US" altLang="zh-CN" sz="3200" b="0" i="0" dirty="0">
              <a:solidFill>
                <a:srgbClr val="000000"/>
              </a:solidFill>
              <a:effectLst/>
              <a:latin typeface="Arial" panose="020B0604020202020204" pitchFamily="34" charset="0"/>
            </a:endParaRPr>
          </a:p>
          <a:p>
            <a:pPr marL="514350" indent="-514350">
              <a:buAutoNum type="arabicParenBoth"/>
            </a:pPr>
            <a:r>
              <a:rPr lang="en-US" altLang="zh-CN" sz="3200" b="0" i="0" dirty="0" err="1">
                <a:solidFill>
                  <a:srgbClr val="000000"/>
                </a:solidFill>
                <a:effectLst/>
                <a:latin typeface="Arial" panose="020B0604020202020204" pitchFamily="34" charset="0"/>
              </a:rPr>
              <a:t>FedAvg</a:t>
            </a:r>
            <a:r>
              <a:rPr lang="zh-CN" altLang="en-US" sz="3200" b="0" i="0" dirty="0">
                <a:solidFill>
                  <a:srgbClr val="000000"/>
                </a:solidFill>
                <a:effectLst/>
                <a:latin typeface="Arial" panose="020B0604020202020204" pitchFamily="34" charset="0"/>
              </a:rPr>
              <a:t> </a:t>
            </a:r>
            <a:endParaRPr lang="en-US" altLang="zh-CN" sz="3200" b="0" i="0" dirty="0">
              <a:solidFill>
                <a:srgbClr val="000000"/>
              </a:solidFill>
              <a:effectLst/>
              <a:latin typeface="Arial" panose="020B0604020202020204" pitchFamily="34" charset="0"/>
            </a:endParaRPr>
          </a:p>
          <a:p>
            <a:r>
              <a:rPr lang="en-US" altLang="zh-CN" sz="3200" b="0" i="0" dirty="0">
                <a:solidFill>
                  <a:srgbClr val="000000"/>
                </a:solidFill>
                <a:effectLst/>
                <a:latin typeface="Arial" panose="020B0604020202020204" pitchFamily="34" charset="0"/>
              </a:rPr>
              <a:t>(2)</a:t>
            </a:r>
            <a:r>
              <a:rPr lang="zh-CN" altLang="en-US" sz="3200" b="0" i="0" dirty="0">
                <a:solidFill>
                  <a:srgbClr val="000000"/>
                </a:solidFill>
                <a:effectLst/>
                <a:latin typeface="Arial" panose="020B0604020202020204" pitchFamily="34" charset="0"/>
              </a:rPr>
              <a:t> 使用自己的本地数据训练自己的模型。</a:t>
            </a:r>
            <a:endParaRPr lang="en-US" altLang="zh-CN" sz="3200" b="0" i="0" dirty="0">
              <a:solidFill>
                <a:srgbClr val="000000"/>
              </a:solidFill>
              <a:effectLst/>
              <a:latin typeface="Arial" panose="020B0604020202020204" pitchFamily="34" charset="0"/>
            </a:endParaRPr>
          </a:p>
          <a:p>
            <a:r>
              <a:rPr lang="en-US" altLang="zh-CN" sz="3200" b="0" i="0" dirty="0">
                <a:solidFill>
                  <a:srgbClr val="000000"/>
                </a:solidFill>
                <a:effectLst/>
                <a:latin typeface="Arial" panose="020B0604020202020204" pitchFamily="34" charset="0"/>
              </a:rPr>
              <a:t>(3)</a:t>
            </a:r>
            <a:r>
              <a:rPr lang="en-US" altLang="zh-CN" sz="3200" b="0" i="0" dirty="0" err="1">
                <a:solidFill>
                  <a:srgbClr val="000000"/>
                </a:solidFill>
                <a:effectLst/>
                <a:latin typeface="Arial" panose="020B0604020202020204" pitchFamily="34" charset="0"/>
              </a:rPr>
              <a:t>PCA+kM+HC</a:t>
            </a:r>
            <a:endParaRPr lang="en-US" altLang="zh-CN" sz="3200" b="0" i="0" dirty="0">
              <a:solidFill>
                <a:srgbClr val="000000"/>
              </a:solidFill>
              <a:effectLst/>
              <a:latin typeface="Arial" panose="020B0604020202020204" pitchFamily="34" charset="0"/>
            </a:endParaRPr>
          </a:p>
          <a:p>
            <a:r>
              <a:rPr lang="en-US" altLang="zh-CN" sz="3200" b="0" i="0" dirty="0">
                <a:solidFill>
                  <a:srgbClr val="000000"/>
                </a:solidFill>
                <a:effectLst/>
                <a:latin typeface="Arial" panose="020B0604020202020204" pitchFamily="34" charset="0"/>
              </a:rPr>
              <a:t>(4)</a:t>
            </a:r>
            <a:r>
              <a:rPr lang="en-US" altLang="zh-CN" sz="3200" b="0" i="0" dirty="0" err="1">
                <a:solidFill>
                  <a:srgbClr val="000000"/>
                </a:solidFill>
                <a:effectLst/>
                <a:latin typeface="Arial" panose="020B0604020202020204" pitchFamily="34" charset="0"/>
              </a:rPr>
              <a:t>FedSEM</a:t>
            </a:r>
            <a:endParaRPr lang="en-US" altLang="zh-CN" sz="3200" b="0" i="0" dirty="0">
              <a:solidFill>
                <a:srgbClr val="000000"/>
              </a:solidFill>
              <a:effectLst/>
              <a:latin typeface="Arial" panose="020B0604020202020204" pitchFamily="34" charset="0"/>
            </a:endParaRPr>
          </a:p>
          <a:p>
            <a:r>
              <a:rPr lang="en-US" altLang="zh-CN" sz="3200" b="0" i="0" dirty="0">
                <a:solidFill>
                  <a:srgbClr val="000000"/>
                </a:solidFill>
                <a:effectLst/>
                <a:latin typeface="Arial" panose="020B0604020202020204" pitchFamily="34" charset="0"/>
              </a:rPr>
              <a:t>(5)IFCA</a:t>
            </a:r>
          </a:p>
          <a:p>
            <a:endParaRPr lang="en-US" altLang="zh-CN" sz="3200" dirty="0">
              <a:solidFill>
                <a:srgbClr val="000000"/>
              </a:solidFill>
              <a:latin typeface="Arial" panose="020B0604020202020204" pitchFamily="34" charset="0"/>
            </a:endParaRPr>
          </a:p>
          <a:p>
            <a:r>
              <a:rPr lang="zh-CN" altLang="en-US" sz="3200" dirty="0">
                <a:solidFill>
                  <a:srgbClr val="000000"/>
                </a:solidFill>
                <a:latin typeface="Arial" panose="020B0604020202020204" pitchFamily="34" charset="0"/>
              </a:rPr>
              <a:t>任务：</a:t>
            </a:r>
            <a:endParaRPr lang="en-US" altLang="zh-CN" sz="3200" dirty="0">
              <a:solidFill>
                <a:srgbClr val="000000"/>
              </a:solidFill>
              <a:latin typeface="Arial" panose="020B0604020202020204" pitchFamily="34" charset="0"/>
            </a:endParaRPr>
          </a:p>
          <a:p>
            <a:r>
              <a:rPr lang="zh-CN" altLang="en-US" sz="3200" b="0" i="0" dirty="0">
                <a:solidFill>
                  <a:srgbClr val="000000"/>
                </a:solidFill>
                <a:effectLst/>
                <a:latin typeface="Arial" panose="020B0604020202020204" pitchFamily="34" charset="0"/>
              </a:rPr>
              <a:t>图片分类任务</a:t>
            </a:r>
            <a:endParaRPr lang="en-US" altLang="zh-CN" sz="3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73850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0" y="188501"/>
            <a:ext cx="8333222" cy="584775"/>
          </a:xfrm>
        </p:spPr>
        <p:txBody>
          <a:bodyPr>
            <a:normAutofit fontScale="90000"/>
          </a:bodyPr>
          <a:lstStyle/>
          <a:p>
            <a:r>
              <a:rPr lang="zh-CN" altLang="en-US" dirty="0"/>
              <a:t>七、实验结果</a:t>
            </a:r>
            <a:r>
              <a:rPr lang="en-US" altLang="zh-CN" dirty="0"/>
              <a:t>(</a:t>
            </a:r>
            <a:r>
              <a:rPr lang="zh-CN" altLang="en-US" dirty="0"/>
              <a:t>场景</a:t>
            </a:r>
            <a:r>
              <a:rPr lang="en-US" altLang="zh-CN" dirty="0"/>
              <a:t>1</a:t>
            </a:r>
            <a:r>
              <a:rPr lang="zh-CN" altLang="en-US" dirty="0"/>
              <a:t>和</a:t>
            </a:r>
            <a:r>
              <a:rPr lang="en-US" altLang="zh-CN" dirty="0"/>
              <a:t>2)</a:t>
            </a:r>
            <a:endParaRPr lang="zh-CN" altLang="en-US" dirty="0"/>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16</a:t>
            </a:fld>
            <a:endParaRPr lang="en-IN" dirty="0"/>
          </a:p>
        </p:txBody>
      </p:sp>
      <p:pic>
        <p:nvPicPr>
          <p:cNvPr id="5" name="图片 4">
            <a:extLst>
              <a:ext uri="{FF2B5EF4-FFF2-40B4-BE49-F238E27FC236}">
                <a16:creationId xmlns:a16="http://schemas.microsoft.com/office/drawing/2014/main" id="{0FC18815-66FC-5CB2-FFC6-21324B31371B}"/>
              </a:ext>
            </a:extLst>
          </p:cNvPr>
          <p:cNvPicPr>
            <a:picLocks noChangeAspect="1"/>
          </p:cNvPicPr>
          <p:nvPr/>
        </p:nvPicPr>
        <p:blipFill rotWithShape="1">
          <a:blip r:embed="rId3"/>
          <a:srcRect l="21093" t="28794" r="51484" b="17294"/>
          <a:stretch/>
        </p:blipFill>
        <p:spPr>
          <a:xfrm>
            <a:off x="5862637" y="136525"/>
            <a:ext cx="6329363" cy="6532974"/>
          </a:xfrm>
          <a:prstGeom prst="rect">
            <a:avLst/>
          </a:prstGeom>
        </p:spPr>
      </p:pic>
      <p:sp>
        <p:nvSpPr>
          <p:cNvPr id="6" name="文本框 5">
            <a:extLst>
              <a:ext uri="{FF2B5EF4-FFF2-40B4-BE49-F238E27FC236}">
                <a16:creationId xmlns:a16="http://schemas.microsoft.com/office/drawing/2014/main" id="{F175F8BF-B1B4-E228-119E-B0ABD1D6135B}"/>
              </a:ext>
            </a:extLst>
          </p:cNvPr>
          <p:cNvSpPr txBox="1"/>
          <p:nvPr/>
        </p:nvSpPr>
        <p:spPr>
          <a:xfrm>
            <a:off x="0" y="2339824"/>
            <a:ext cx="5962389" cy="2554545"/>
          </a:xfrm>
          <a:prstGeom prst="rect">
            <a:avLst/>
          </a:prstGeom>
          <a:noFill/>
        </p:spPr>
        <p:txBody>
          <a:bodyPr wrap="square">
            <a:spAutoFit/>
          </a:bodyPr>
          <a:lstStyle/>
          <a:p>
            <a:r>
              <a:rPr lang="zh-CN" altLang="en-US" sz="3200" dirty="0"/>
              <a:t>表</a:t>
            </a:r>
            <a:r>
              <a:rPr lang="en-US" altLang="zh-CN" sz="3200" dirty="0"/>
              <a:t>1</a:t>
            </a:r>
            <a:r>
              <a:rPr lang="zh-CN" altLang="en-US" sz="3200" dirty="0"/>
              <a:t>和表</a:t>
            </a:r>
            <a:r>
              <a:rPr lang="en-US" altLang="zh-CN" sz="3200" dirty="0"/>
              <a:t>2</a:t>
            </a:r>
            <a:r>
              <a:rPr lang="zh-CN" altLang="en-US" sz="3200" dirty="0"/>
              <a:t>中显示了</a:t>
            </a:r>
            <a:r>
              <a:rPr lang="en-US" altLang="zh-CN" sz="3200" dirty="0"/>
              <a:t>100</a:t>
            </a:r>
            <a:r>
              <a:rPr lang="zh-CN" altLang="en-US" sz="3200" dirty="0"/>
              <a:t>次通信后场景</a:t>
            </a:r>
            <a:r>
              <a:rPr lang="en-US" altLang="zh-CN" sz="3200" dirty="0"/>
              <a:t>1</a:t>
            </a:r>
            <a:r>
              <a:rPr lang="zh-CN" altLang="en-US" sz="3200" dirty="0"/>
              <a:t>和场景</a:t>
            </a:r>
            <a:r>
              <a:rPr lang="en-US" altLang="zh-CN" sz="3200" dirty="0"/>
              <a:t>2</a:t>
            </a:r>
            <a:r>
              <a:rPr lang="zh-CN" altLang="en-US" sz="3200" dirty="0"/>
              <a:t>的测试数据平均模型精度及其标准误差，与客户之间的模型精度方差，这是我们的公平性度量。</a:t>
            </a:r>
          </a:p>
        </p:txBody>
      </p:sp>
    </p:spTree>
    <p:extLst>
      <p:ext uri="{BB962C8B-B14F-4D97-AF65-F5344CB8AC3E}">
        <p14:creationId xmlns:p14="http://schemas.microsoft.com/office/powerpoint/2010/main" val="3981395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222745" y="204526"/>
            <a:ext cx="8333222" cy="584775"/>
          </a:xfrm>
        </p:spPr>
        <p:txBody>
          <a:bodyPr>
            <a:normAutofit fontScale="90000"/>
          </a:bodyPr>
          <a:lstStyle/>
          <a:p>
            <a:r>
              <a:rPr lang="zh-CN" altLang="en-US" dirty="0"/>
              <a:t>七、实验结果</a:t>
            </a:r>
            <a:r>
              <a:rPr lang="en-US" altLang="zh-CN" dirty="0"/>
              <a:t>(</a:t>
            </a:r>
            <a:r>
              <a:rPr lang="zh-CN" altLang="en-US" dirty="0"/>
              <a:t>场景</a:t>
            </a:r>
            <a:r>
              <a:rPr lang="en-US" altLang="zh-CN" dirty="0"/>
              <a:t>3)</a:t>
            </a:r>
            <a:endParaRPr lang="zh-CN" altLang="en-US" dirty="0"/>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17</a:t>
            </a:fld>
            <a:endParaRPr lang="en-IN" dirty="0"/>
          </a:p>
        </p:txBody>
      </p:sp>
      <p:pic>
        <p:nvPicPr>
          <p:cNvPr id="5" name="图片 4">
            <a:extLst>
              <a:ext uri="{FF2B5EF4-FFF2-40B4-BE49-F238E27FC236}">
                <a16:creationId xmlns:a16="http://schemas.microsoft.com/office/drawing/2014/main" id="{21D39469-3CE4-3D88-BEEC-A0E0C60DA601}"/>
              </a:ext>
            </a:extLst>
          </p:cNvPr>
          <p:cNvPicPr>
            <a:picLocks noChangeAspect="1"/>
          </p:cNvPicPr>
          <p:nvPr/>
        </p:nvPicPr>
        <p:blipFill rotWithShape="1">
          <a:blip r:embed="rId3"/>
          <a:srcRect l="20391" t="27902" r="50000" b="36783"/>
          <a:stretch/>
        </p:blipFill>
        <p:spPr>
          <a:xfrm>
            <a:off x="1641264" y="789301"/>
            <a:ext cx="8455235" cy="5294416"/>
          </a:xfrm>
          <a:prstGeom prst="rect">
            <a:avLst/>
          </a:prstGeom>
        </p:spPr>
      </p:pic>
      <p:sp>
        <p:nvSpPr>
          <p:cNvPr id="6" name="文本框 5">
            <a:extLst>
              <a:ext uri="{FF2B5EF4-FFF2-40B4-BE49-F238E27FC236}">
                <a16:creationId xmlns:a16="http://schemas.microsoft.com/office/drawing/2014/main" id="{75B846FF-88E7-295F-1721-607A7F3A0E6E}"/>
              </a:ext>
            </a:extLst>
          </p:cNvPr>
          <p:cNvSpPr txBox="1"/>
          <p:nvPr/>
        </p:nvSpPr>
        <p:spPr>
          <a:xfrm>
            <a:off x="2440917" y="6063962"/>
            <a:ext cx="6115050" cy="584775"/>
          </a:xfrm>
          <a:prstGeom prst="rect">
            <a:avLst/>
          </a:prstGeom>
          <a:noFill/>
        </p:spPr>
        <p:txBody>
          <a:bodyPr wrap="square">
            <a:spAutoFit/>
          </a:bodyPr>
          <a:lstStyle/>
          <a:p>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3</a:t>
            </a:r>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总结了测试精度和公平性度量</a:t>
            </a:r>
            <a:endParaRPr lang="zh-CN" altLang="en-US" dirty="0"/>
          </a:p>
        </p:txBody>
      </p:sp>
    </p:spTree>
    <p:extLst>
      <p:ext uri="{BB962C8B-B14F-4D97-AF65-F5344CB8AC3E}">
        <p14:creationId xmlns:p14="http://schemas.microsoft.com/office/powerpoint/2010/main" val="36503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623404" y="680515"/>
            <a:ext cx="8333222" cy="584775"/>
          </a:xfrm>
        </p:spPr>
        <p:txBody>
          <a:bodyPr>
            <a:normAutofit fontScale="90000"/>
          </a:bodyPr>
          <a:lstStyle/>
          <a:p>
            <a:r>
              <a:rPr lang="zh-CN" altLang="en-US" dirty="0"/>
              <a:t>七、实验结果</a:t>
            </a:r>
            <a:r>
              <a:rPr lang="en-US" altLang="zh-CN" dirty="0"/>
              <a:t>(</a:t>
            </a:r>
            <a:r>
              <a:rPr lang="zh-CN" altLang="en-US" dirty="0"/>
              <a:t>场景</a:t>
            </a:r>
            <a:r>
              <a:rPr lang="en-US" altLang="zh-CN" dirty="0"/>
              <a:t>3)</a:t>
            </a:r>
            <a:endParaRPr lang="zh-CN" altLang="en-US" dirty="0"/>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18</a:t>
            </a:fld>
            <a:endParaRPr lang="en-IN" dirty="0"/>
          </a:p>
        </p:txBody>
      </p:sp>
      <p:pic>
        <p:nvPicPr>
          <p:cNvPr id="6" name="图片 5">
            <a:extLst>
              <a:ext uri="{FF2B5EF4-FFF2-40B4-BE49-F238E27FC236}">
                <a16:creationId xmlns:a16="http://schemas.microsoft.com/office/drawing/2014/main" id="{07C4DB28-E095-15AF-6295-C8D1D07207DB}"/>
              </a:ext>
            </a:extLst>
          </p:cNvPr>
          <p:cNvPicPr>
            <a:picLocks noChangeAspect="1"/>
          </p:cNvPicPr>
          <p:nvPr/>
        </p:nvPicPr>
        <p:blipFill rotWithShape="1">
          <a:blip r:embed="rId3"/>
          <a:srcRect l="8203" t="28571" r="38711" b="26562"/>
          <a:stretch/>
        </p:blipFill>
        <p:spPr>
          <a:xfrm>
            <a:off x="257174" y="1513410"/>
            <a:ext cx="11630024" cy="5160341"/>
          </a:xfrm>
          <a:prstGeom prst="rect">
            <a:avLst/>
          </a:prstGeom>
        </p:spPr>
      </p:pic>
    </p:spTree>
    <p:extLst>
      <p:ext uri="{BB962C8B-B14F-4D97-AF65-F5344CB8AC3E}">
        <p14:creationId xmlns:p14="http://schemas.microsoft.com/office/powerpoint/2010/main" val="323460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222745" y="204526"/>
            <a:ext cx="8333222" cy="584775"/>
          </a:xfrm>
        </p:spPr>
        <p:txBody>
          <a:bodyPr>
            <a:normAutofit fontScale="90000"/>
          </a:bodyPr>
          <a:lstStyle/>
          <a:p>
            <a:r>
              <a:rPr lang="zh-CN" altLang="en-US" dirty="0"/>
              <a:t>七、实验结果（场景</a:t>
            </a:r>
            <a:r>
              <a:rPr lang="en-US" altLang="zh-CN" dirty="0"/>
              <a:t>4</a:t>
            </a:r>
            <a:r>
              <a:rPr lang="zh-CN" altLang="en-US" dirty="0"/>
              <a:t>）</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19</a:t>
            </a:fld>
            <a:endParaRPr lang="en-IN" dirty="0"/>
          </a:p>
        </p:txBody>
      </p:sp>
      <p:pic>
        <p:nvPicPr>
          <p:cNvPr id="5" name="图片 4">
            <a:extLst>
              <a:ext uri="{FF2B5EF4-FFF2-40B4-BE49-F238E27FC236}">
                <a16:creationId xmlns:a16="http://schemas.microsoft.com/office/drawing/2014/main" id="{21D39469-3CE4-3D88-BEEC-A0E0C60DA601}"/>
              </a:ext>
            </a:extLst>
          </p:cNvPr>
          <p:cNvPicPr>
            <a:picLocks noChangeAspect="1"/>
          </p:cNvPicPr>
          <p:nvPr/>
        </p:nvPicPr>
        <p:blipFill rotWithShape="1">
          <a:blip r:embed="rId3"/>
          <a:srcRect l="20391" t="62886" r="50000" b="13616"/>
          <a:stretch/>
        </p:blipFill>
        <p:spPr>
          <a:xfrm>
            <a:off x="1442816" y="1480233"/>
            <a:ext cx="8806083" cy="3668997"/>
          </a:xfrm>
          <a:prstGeom prst="rect">
            <a:avLst/>
          </a:prstGeom>
        </p:spPr>
      </p:pic>
      <p:sp>
        <p:nvSpPr>
          <p:cNvPr id="6" name="文本框 5">
            <a:extLst>
              <a:ext uri="{FF2B5EF4-FFF2-40B4-BE49-F238E27FC236}">
                <a16:creationId xmlns:a16="http://schemas.microsoft.com/office/drawing/2014/main" id="{8800D1DC-937E-4C33-E9B8-E6B51727BCEB}"/>
              </a:ext>
            </a:extLst>
          </p:cNvPr>
          <p:cNvSpPr txBox="1"/>
          <p:nvPr/>
        </p:nvSpPr>
        <p:spPr>
          <a:xfrm>
            <a:off x="454022" y="5300823"/>
            <a:ext cx="11433176" cy="1077218"/>
          </a:xfrm>
          <a:prstGeom prst="rect">
            <a:avLst/>
          </a:prstGeom>
          <a:noFill/>
        </p:spPr>
        <p:txBody>
          <a:bodyPr wrap="square">
            <a:spAutoFit/>
          </a:bodyPr>
          <a:lstStyle/>
          <a:p>
            <a:r>
              <a:rPr lang="zh-CN" altLang="en-US" sz="3200" b="0" i="0" dirty="0">
                <a:solidFill>
                  <a:srgbClr val="000000"/>
                </a:solidFill>
                <a:effectLst/>
                <a:latin typeface="Arial" panose="020B0604020202020204" pitchFamily="34" charset="0"/>
              </a:rPr>
              <a:t>表</a:t>
            </a:r>
            <a:r>
              <a:rPr lang="en-US" altLang="zh-CN" sz="3200" b="0" i="0" dirty="0">
                <a:solidFill>
                  <a:srgbClr val="000000"/>
                </a:solidFill>
                <a:effectLst/>
                <a:latin typeface="Arial" panose="020B0604020202020204" pitchFamily="34" charset="0"/>
              </a:rPr>
              <a:t>4</a:t>
            </a:r>
            <a:r>
              <a:rPr lang="zh-CN" altLang="en-US" sz="3200" b="0" i="0" dirty="0">
                <a:solidFill>
                  <a:srgbClr val="000000"/>
                </a:solidFill>
                <a:effectLst/>
                <a:latin typeface="Arial" panose="020B0604020202020204" pitchFamily="34" charset="0"/>
              </a:rPr>
              <a:t>总结了</a:t>
            </a:r>
            <a:r>
              <a:rPr lang="en-US" altLang="zh-CN" sz="3200" b="0" i="0" dirty="0">
                <a:solidFill>
                  <a:srgbClr val="000000"/>
                </a:solidFill>
                <a:effectLst/>
                <a:latin typeface="Arial" panose="020B0604020202020204" pitchFamily="34" charset="0"/>
              </a:rPr>
              <a:t>T=100</a:t>
            </a:r>
            <a:r>
              <a:rPr lang="zh-CN" altLang="en-US" sz="3200" b="0" i="0" dirty="0">
                <a:solidFill>
                  <a:srgbClr val="000000"/>
                </a:solidFill>
                <a:effectLst/>
                <a:latin typeface="Arial" panose="020B0604020202020204" pitchFamily="34" charset="0"/>
              </a:rPr>
              <a:t>的最后一轮通信的测试精度（及其标准误差）和公平性度量（客户端之间的差异）</a:t>
            </a:r>
            <a:endParaRPr lang="zh-CN" altLang="en-US" sz="3200" dirty="0"/>
          </a:p>
        </p:txBody>
      </p:sp>
    </p:spTree>
    <p:extLst>
      <p:ext uri="{BB962C8B-B14F-4D97-AF65-F5344CB8AC3E}">
        <p14:creationId xmlns:p14="http://schemas.microsoft.com/office/powerpoint/2010/main" val="161864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636104" y="680515"/>
            <a:ext cx="8333222" cy="584775"/>
          </a:xfrm>
        </p:spPr>
        <p:txBody>
          <a:bodyPr>
            <a:normAutofit fontScale="90000"/>
          </a:bodyPr>
          <a:lstStyle/>
          <a:p>
            <a:r>
              <a:rPr lang="zh-CN" altLang="en-US" dirty="0"/>
              <a:t>一、</a:t>
            </a:r>
            <a:r>
              <a:rPr lang="en-US" altLang="zh-CN" dirty="0"/>
              <a:t> </a:t>
            </a:r>
            <a:r>
              <a:rPr lang="zh-CN" altLang="en-US" dirty="0"/>
              <a:t>背景</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2</a:t>
            </a:fld>
            <a:endParaRPr lang="en-IN" dirty="0"/>
          </a:p>
        </p:txBody>
      </p:sp>
      <p:sp>
        <p:nvSpPr>
          <p:cNvPr id="5" name="文本框 4">
            <a:extLst>
              <a:ext uri="{FF2B5EF4-FFF2-40B4-BE49-F238E27FC236}">
                <a16:creationId xmlns:a16="http://schemas.microsoft.com/office/drawing/2014/main" id="{C40BDD0C-F643-4341-BCB2-141D90A2A37E}"/>
              </a:ext>
            </a:extLst>
          </p:cNvPr>
          <p:cNvSpPr txBox="1"/>
          <p:nvPr/>
        </p:nvSpPr>
        <p:spPr>
          <a:xfrm>
            <a:off x="355479" y="2151727"/>
            <a:ext cx="11481042" cy="3046988"/>
          </a:xfrm>
          <a:prstGeom prst="rect">
            <a:avLst/>
          </a:prstGeom>
          <a:noFill/>
        </p:spPr>
        <p:txBody>
          <a:bodyPr wrap="square" rtlCol="0">
            <a:spAutoFit/>
          </a:bodyPr>
          <a:lstStyle/>
          <a:p>
            <a:pPr algn="just"/>
            <a:r>
              <a:rPr lang="en-US" altLang="zh-CN" sz="3200" b="0" i="0" dirty="0">
                <a:solidFill>
                  <a:srgbClr val="121212"/>
                </a:solidFill>
                <a:effectLst/>
                <a:latin typeface="-apple-system"/>
              </a:rPr>
              <a:t>	</a:t>
            </a:r>
            <a:r>
              <a:rPr lang="zh-CN" altLang="en-US" sz="3200" b="0" i="0" dirty="0">
                <a:solidFill>
                  <a:srgbClr val="000000"/>
                </a:solidFill>
                <a:effectLst/>
                <a:latin typeface="Arial" panose="020B0604020202020204" pitchFamily="34" charset="0"/>
              </a:rPr>
              <a:t>客户端</a:t>
            </a:r>
            <a:r>
              <a:rPr lang="zh-CN" altLang="en-US" sz="3200" dirty="0">
                <a:solidFill>
                  <a:srgbClr val="000000"/>
                </a:solidFill>
                <a:latin typeface="Arial" panose="020B0604020202020204" pitchFamily="34" charset="0"/>
              </a:rPr>
              <a:t>在</a:t>
            </a:r>
            <a:r>
              <a:rPr lang="en-US" altLang="zh-CN" sz="3200" b="0" i="0" dirty="0">
                <a:solidFill>
                  <a:srgbClr val="000000"/>
                </a:solidFill>
                <a:effectLst/>
                <a:latin typeface="Arial" panose="020B0604020202020204" pitchFamily="34" charset="0"/>
              </a:rPr>
              <a:t>non-</a:t>
            </a:r>
            <a:r>
              <a:rPr lang="en-US" altLang="zh-CN" sz="3200" b="0" i="0" dirty="0" err="1">
                <a:solidFill>
                  <a:srgbClr val="000000"/>
                </a:solidFill>
                <a:effectLst/>
                <a:latin typeface="Arial" panose="020B0604020202020204" pitchFamily="34" charset="0"/>
              </a:rPr>
              <a:t>iid</a:t>
            </a:r>
            <a:r>
              <a:rPr lang="zh-CN" altLang="en-US" sz="3200" b="0" i="0" dirty="0">
                <a:solidFill>
                  <a:srgbClr val="000000"/>
                </a:solidFill>
                <a:effectLst/>
                <a:latin typeface="Arial" panose="020B0604020202020204" pitchFamily="34" charset="0"/>
              </a:rPr>
              <a:t>数据的情况下，传统的联邦学习方法会导致性能显著下降。解决这个问题的方法是将客户机分配到单独的集群，并训练每个集群的模型。目前存在的方法大多使用迭代的思想，这种方法的收敛速度慢且通信成本高。于是我们提出了</a:t>
            </a:r>
            <a:r>
              <a:rPr lang="en-US" altLang="zh-CN" sz="3200" b="0" i="0" dirty="0">
                <a:solidFill>
                  <a:srgbClr val="000000"/>
                </a:solidFill>
                <a:effectLst/>
                <a:latin typeface="Arial" panose="020B0604020202020204" pitchFamily="34" charset="0"/>
              </a:rPr>
              <a:t>FLT</a:t>
            </a:r>
            <a:r>
              <a:rPr lang="zh-CN" altLang="en-US" sz="3200" b="0" i="0" dirty="0">
                <a:solidFill>
                  <a:srgbClr val="000000"/>
                </a:solidFill>
                <a:effectLst/>
                <a:latin typeface="Arial" panose="020B0604020202020204" pitchFamily="34" charset="0"/>
              </a:rPr>
              <a:t>，在一次性过程中，通过学习客户端之间数据的相关性有效地聚合异构数据。</a:t>
            </a:r>
            <a:endParaRPr lang="en-US" altLang="zh-CN" sz="3200" b="0" i="0" dirty="0">
              <a:solidFill>
                <a:srgbClr val="121212"/>
              </a:solidFill>
              <a:effectLst/>
              <a:latin typeface="-apple-system"/>
            </a:endParaRPr>
          </a:p>
        </p:txBody>
      </p:sp>
    </p:spTree>
    <p:extLst>
      <p:ext uri="{BB962C8B-B14F-4D97-AF65-F5344CB8AC3E}">
        <p14:creationId xmlns:p14="http://schemas.microsoft.com/office/powerpoint/2010/main" val="2667431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636104" y="194740"/>
            <a:ext cx="8333222" cy="584775"/>
          </a:xfrm>
        </p:spPr>
        <p:txBody>
          <a:bodyPr>
            <a:normAutofit fontScale="90000"/>
          </a:bodyPr>
          <a:lstStyle/>
          <a:p>
            <a:r>
              <a:rPr lang="zh-CN" altLang="en-US" dirty="0"/>
              <a:t>七、实验结果</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20</a:t>
            </a:fld>
            <a:endParaRPr lang="en-IN" dirty="0"/>
          </a:p>
        </p:txBody>
      </p:sp>
      <p:pic>
        <p:nvPicPr>
          <p:cNvPr id="5" name="图片 4">
            <a:extLst>
              <a:ext uri="{FF2B5EF4-FFF2-40B4-BE49-F238E27FC236}">
                <a16:creationId xmlns:a16="http://schemas.microsoft.com/office/drawing/2014/main" id="{60BCBF8C-7BCF-DAFB-46D6-4A7BBC19246A}"/>
              </a:ext>
            </a:extLst>
          </p:cNvPr>
          <p:cNvPicPr>
            <a:picLocks noChangeAspect="1"/>
          </p:cNvPicPr>
          <p:nvPr/>
        </p:nvPicPr>
        <p:blipFill rotWithShape="1">
          <a:blip r:embed="rId3"/>
          <a:srcRect l="10899" t="46206" r="41992" b="15402"/>
          <a:stretch/>
        </p:blipFill>
        <p:spPr>
          <a:xfrm>
            <a:off x="335728" y="1085849"/>
            <a:ext cx="11520544" cy="4929189"/>
          </a:xfrm>
          <a:prstGeom prst="rect">
            <a:avLst/>
          </a:prstGeom>
        </p:spPr>
      </p:pic>
    </p:spTree>
    <p:extLst>
      <p:ext uri="{BB962C8B-B14F-4D97-AF65-F5344CB8AC3E}">
        <p14:creationId xmlns:p14="http://schemas.microsoft.com/office/powerpoint/2010/main" val="60789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6" title="Building image">
            <a:extLst>
              <a:ext uri="{FF2B5EF4-FFF2-40B4-BE49-F238E27FC236}">
                <a16:creationId xmlns:a16="http://schemas.microsoft.com/office/drawing/2014/main" id="{BA026684-ED32-4C82-8EFB-03E9E047EA33}"/>
              </a:ext>
            </a:extLst>
          </p:cNvPr>
          <p:cNvPicPr>
            <a:picLocks noGrp="1" noChangeAspect="1"/>
          </p:cNvPicPr>
          <p:nvPr>
            <p:ph type="pic" sz="quarter" idx="13"/>
          </p:nvPr>
        </p:nvPicPr>
        <p:blipFill>
          <a:blip r:embed="rId3"/>
          <a:srcRect l="20784" r="20784"/>
          <a:stretch>
            <a:fillRect/>
          </a:stretch>
        </p:blipFill>
        <p:spPr>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pic>
      <p:sp>
        <p:nvSpPr>
          <p:cNvPr id="19" name="Hexagon 18" descr="Solid dark colored hexagon in the middle of image accent">
            <a:extLst>
              <a:ext uri="{FF2B5EF4-FFF2-40B4-BE49-F238E27FC236}">
                <a16:creationId xmlns:a16="http://schemas.microsoft.com/office/drawing/2014/main"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0" name="Group 19" descr="Company initials and name in grouped text">
            <a:extLst>
              <a:ext uri="{FF2B5EF4-FFF2-40B4-BE49-F238E27FC236}">
                <a16:creationId xmlns:a16="http://schemas.microsoft.com/office/drawing/2014/main" id="{82C4EAC6-3E04-4614-86BA-A23C851754D9}"/>
              </a:ext>
            </a:extLst>
          </p:cNvPr>
          <p:cNvGrpSpPr/>
          <p:nvPr/>
        </p:nvGrpSpPr>
        <p:grpSpPr>
          <a:xfrm>
            <a:off x="2846115" y="2835609"/>
            <a:ext cx="2132315" cy="1178855"/>
            <a:chOff x="2846115" y="2882264"/>
            <a:chExt cx="2132315" cy="1178855"/>
          </a:xfrm>
        </p:grpSpPr>
        <p:sp>
          <p:nvSpPr>
            <p:cNvPr id="21" name="TextBox 20">
              <a:extLst>
                <a:ext uri="{FF2B5EF4-FFF2-40B4-BE49-F238E27FC236}">
                  <a16:creationId xmlns:a16="http://schemas.microsoft.com/office/drawing/2014/main" id="{A20626FA-81E3-4C45-BF2D-D52CF6D96238}"/>
                </a:ext>
              </a:extLst>
            </p:cNvPr>
            <p:cNvSpPr txBox="1"/>
            <p:nvPr/>
          </p:nvSpPr>
          <p:spPr>
            <a:xfrm>
              <a:off x="2846115" y="2882264"/>
              <a:ext cx="2132315" cy="830997"/>
            </a:xfrm>
            <a:prstGeom prst="rect">
              <a:avLst/>
            </a:prstGeom>
            <a:noFill/>
          </p:spPr>
          <p:txBody>
            <a:bodyPr wrap="none" rtlCol="0">
              <a:spAutoFit/>
            </a:bodyPr>
            <a:lstStyle/>
            <a:p>
              <a:r>
                <a:rPr lang="en-US" sz="4800" b="1" dirty="0">
                  <a:solidFill>
                    <a:schemeClr val="bg1"/>
                  </a:solidFill>
                  <a:latin typeface="Arial Black" panose="020B0A04020102020204" pitchFamily="34" charset="0"/>
                </a:rPr>
                <a:t>TSMC</a:t>
              </a:r>
              <a:endParaRPr lang="en-IN" sz="4800" b="1" dirty="0">
                <a:solidFill>
                  <a:schemeClr val="bg1"/>
                </a:solidFill>
                <a:latin typeface="Arial Black" panose="020B0A04020102020204" pitchFamily="34" charset="0"/>
              </a:endParaRPr>
            </a:p>
          </p:txBody>
        </p:sp>
        <p:sp>
          <p:nvSpPr>
            <p:cNvPr id="22" name="TextBox 21">
              <a:extLst>
                <a:ext uri="{FF2B5EF4-FFF2-40B4-BE49-F238E27FC236}">
                  <a16:creationId xmlns:a16="http://schemas.microsoft.com/office/drawing/2014/main" id="{D6E86452-6AEA-4380-9682-AB26317ADB62}"/>
                </a:ext>
              </a:extLst>
            </p:cNvPr>
            <p:cNvSpPr txBox="1"/>
            <p:nvPr/>
          </p:nvSpPr>
          <p:spPr>
            <a:xfrm>
              <a:off x="2930977" y="3691787"/>
              <a:ext cx="1962589" cy="369332"/>
            </a:xfrm>
            <a:prstGeom prst="rect">
              <a:avLst/>
            </a:prstGeom>
            <a:noFill/>
          </p:spPr>
          <p:txBody>
            <a:bodyPr wrap="none" rtlCol="0">
              <a:spAutoFit/>
            </a:bodyPr>
            <a:lstStyle/>
            <a:p>
              <a:r>
                <a:rPr lang="en-IN" dirty="0">
                  <a:solidFill>
                    <a:schemeClr val="bg1"/>
                  </a:solidFill>
                  <a:cs typeface="Calibri Light" panose="020F0302020204030204" pitchFamily="34" charset="0"/>
                </a:rPr>
                <a:t>Swarm Intelligence</a:t>
              </a:r>
            </a:p>
          </p:txBody>
        </p:sp>
      </p:grpSp>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p:txBody>
          <a:bodyPr/>
          <a:lstStyle/>
          <a:p>
            <a:r>
              <a:rPr lang="en-IN" dirty="0"/>
              <a:t>Thank You.</a:t>
            </a:r>
          </a:p>
        </p:txBody>
      </p:sp>
      <p:sp>
        <p:nvSpPr>
          <p:cNvPr id="14" name="Text Placeholder 13">
            <a:extLst>
              <a:ext uri="{FF2B5EF4-FFF2-40B4-BE49-F238E27FC236}">
                <a16:creationId xmlns:a16="http://schemas.microsoft.com/office/drawing/2014/main" id="{B6611344-9447-438E-873C-299AF4110B03}"/>
              </a:ext>
            </a:extLst>
          </p:cNvPr>
          <p:cNvSpPr>
            <a:spLocks noGrp="1"/>
          </p:cNvSpPr>
          <p:nvPr>
            <p:ph type="body" sz="quarter" idx="15"/>
          </p:nvPr>
        </p:nvSpPr>
        <p:spPr/>
        <p:txBody>
          <a:bodyPr/>
          <a:lstStyle/>
          <a:p>
            <a:r>
              <a:rPr lang="en-US" altLang="zh-CN" dirty="0" err="1"/>
              <a:t>Shiqi</a:t>
            </a:r>
            <a:r>
              <a:rPr lang="en-US" altLang="zh-CN" dirty="0"/>
              <a:t> Zhang </a:t>
            </a:r>
            <a:endParaRPr lang="en-IN" dirty="0"/>
          </a:p>
        </p:txBody>
      </p:sp>
      <p:sp>
        <p:nvSpPr>
          <p:cNvPr id="15" name="Text Placeholder 14">
            <a:extLst>
              <a:ext uri="{FF2B5EF4-FFF2-40B4-BE49-F238E27FC236}">
                <a16:creationId xmlns:a16="http://schemas.microsoft.com/office/drawing/2014/main" id="{7A3FB895-3D21-4707-8EDE-3F825906DE41}"/>
              </a:ext>
            </a:extLst>
          </p:cNvPr>
          <p:cNvSpPr>
            <a:spLocks noGrp="1"/>
          </p:cNvSpPr>
          <p:nvPr>
            <p:ph type="body" sz="quarter" idx="16"/>
          </p:nvPr>
        </p:nvSpPr>
        <p:spPr/>
        <p:txBody>
          <a:bodyPr/>
          <a:lstStyle/>
          <a:p>
            <a:r>
              <a:rPr lang="en-ZA" dirty="0"/>
              <a:t>15842235166</a:t>
            </a:r>
          </a:p>
        </p:txBody>
      </p:sp>
      <p:sp>
        <p:nvSpPr>
          <p:cNvPr id="23" name="Text Placeholder 22">
            <a:extLst>
              <a:ext uri="{FF2B5EF4-FFF2-40B4-BE49-F238E27FC236}">
                <a16:creationId xmlns:a16="http://schemas.microsoft.com/office/drawing/2014/main" id="{A0B41C33-430D-4B31-A546-F85646919475}"/>
              </a:ext>
            </a:extLst>
          </p:cNvPr>
          <p:cNvSpPr>
            <a:spLocks noGrp="1"/>
          </p:cNvSpPr>
          <p:nvPr>
            <p:ph type="body" sz="quarter" idx="17"/>
          </p:nvPr>
        </p:nvSpPr>
        <p:spPr/>
        <p:txBody>
          <a:bodyPr/>
          <a:lstStyle/>
          <a:p>
            <a:r>
              <a:rPr lang="en-IN" dirty="0"/>
              <a:t>zhangshiqi123@dlmu.edu.cn</a:t>
            </a:r>
          </a:p>
        </p:txBody>
      </p:sp>
      <p:sp>
        <p:nvSpPr>
          <p:cNvPr id="3" name="文本占位符 2">
            <a:extLst>
              <a:ext uri="{FF2B5EF4-FFF2-40B4-BE49-F238E27FC236}">
                <a16:creationId xmlns:a16="http://schemas.microsoft.com/office/drawing/2014/main" id="{62857D71-AC5B-40DD-BA6B-5DFD0CC8FAD0}"/>
              </a:ext>
            </a:extLst>
          </p:cNvPr>
          <p:cNvSpPr>
            <a:spLocks noGrp="1"/>
          </p:cNvSpPr>
          <p:nvPr>
            <p:ph type="body" sz="quarter" idx="18"/>
          </p:nvPr>
        </p:nvSpPr>
        <p:spPr/>
        <p:txBody>
          <a:bodyPr/>
          <a:lstStyle/>
          <a:p>
            <a:endParaRPr lang="zh-CN" altLang="en-US" dirty="0"/>
          </a:p>
        </p:txBody>
      </p:sp>
    </p:spTree>
    <p:extLst>
      <p:ext uri="{BB962C8B-B14F-4D97-AF65-F5344CB8AC3E}">
        <p14:creationId xmlns:p14="http://schemas.microsoft.com/office/powerpoint/2010/main" val="2260955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3</a:t>
            </a:fld>
            <a:endParaRPr lang="en-IN" dirty="0"/>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0CD397B2-C00B-03CC-83F5-91F0FE8C267A}"/>
                  </a:ext>
                </a:extLst>
              </p:cNvPr>
              <p:cNvGraphicFramePr>
                <a:graphicFrameLocks noGrp="1"/>
              </p:cNvGraphicFramePr>
              <p:nvPr>
                <p:extLst>
                  <p:ext uri="{D42A27DB-BD31-4B8C-83A1-F6EECF244321}">
                    <p14:modId xmlns:p14="http://schemas.microsoft.com/office/powerpoint/2010/main" val="3511954004"/>
                  </p:ext>
                </p:extLst>
              </p:nvPr>
            </p:nvGraphicFramePr>
            <p:xfrm>
              <a:off x="450851" y="1243964"/>
              <a:ext cx="11290298" cy="4053840"/>
            </p:xfrm>
            <a:graphic>
              <a:graphicData uri="http://schemas.openxmlformats.org/drawingml/2006/table">
                <a:tbl>
                  <a:tblPr firstRow="1" bandRow="1">
                    <a:tableStyleId>{93296810-A885-4BE3-A3E7-6D5BEEA58F35}</a:tableStyleId>
                  </a:tblPr>
                  <a:tblGrid>
                    <a:gridCol w="4660898">
                      <a:extLst>
                        <a:ext uri="{9D8B030D-6E8A-4147-A177-3AD203B41FA5}">
                          <a16:colId xmlns:a16="http://schemas.microsoft.com/office/drawing/2014/main" val="3365709749"/>
                        </a:ext>
                      </a:extLst>
                    </a:gridCol>
                    <a:gridCol w="6629400">
                      <a:extLst>
                        <a:ext uri="{9D8B030D-6E8A-4147-A177-3AD203B41FA5}">
                          <a16:colId xmlns:a16="http://schemas.microsoft.com/office/drawing/2014/main" val="901038936"/>
                        </a:ext>
                      </a:extLst>
                    </a:gridCol>
                  </a:tblGrid>
                  <a:tr h="515938">
                    <a:tc>
                      <a:txBody>
                        <a:bodyPr/>
                        <a:lstStyle/>
                        <a:p>
                          <a:pPr algn="ctr"/>
                          <a:r>
                            <a:rPr lang="zh-CN" altLang="en-US" sz="3200" dirty="0"/>
                            <a:t>符号</a:t>
                          </a:r>
                        </a:p>
                      </a:txBody>
                      <a:tcPr/>
                    </a:tc>
                    <a:tc>
                      <a:txBody>
                        <a:bodyPr/>
                        <a:lstStyle/>
                        <a:p>
                          <a:pPr algn="ctr"/>
                          <a:r>
                            <a:rPr lang="zh-CN" altLang="en-US" sz="3200" dirty="0"/>
                            <a:t>含义</a:t>
                          </a:r>
                        </a:p>
                      </a:txBody>
                      <a:tcPr/>
                    </a:tc>
                    <a:extLst>
                      <a:ext uri="{0D108BD9-81ED-4DB2-BD59-A6C34878D82A}">
                        <a16:rowId xmlns:a16="http://schemas.microsoft.com/office/drawing/2014/main" val="3567517940"/>
                      </a:ext>
                    </a:extLst>
                  </a:tr>
                  <a:tr h="515938">
                    <a:tc>
                      <a:txBody>
                        <a:bodyPr/>
                        <a:lstStyle/>
                        <a:p>
                          <a:pPr algn="ctr"/>
                          <a14:m>
                            <m:oMath xmlns:m="http://schemas.openxmlformats.org/officeDocument/2006/math">
                              <m:sSub>
                                <m:sSubPr>
                                  <m:ctrlP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𝐷</m:t>
                                  </m:r>
                                </m:e>
                                <m: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b>
                              </m:sSub>
                            </m:oMath>
                          </a14:m>
                          <a:r>
                            <a:rPr lang="en-US" altLang="zh-CN" sz="3200" dirty="0"/>
                            <a:t>(1</a:t>
                          </a:r>
                          <a:r>
                            <a:rPr lang="zh-CN" altLang="en-US" sz="3200" dirty="0"/>
                            <a:t>≤</a:t>
                          </a:r>
                          <a:r>
                            <a:rPr lang="en-US" altLang="zh-CN" sz="3200" dirty="0" err="1"/>
                            <a:t>i</a:t>
                          </a:r>
                          <a:r>
                            <a:rPr lang="zh-CN" altLang="en-US" sz="3200" dirty="0"/>
                            <a:t>≤</a:t>
                          </a:r>
                          <a:r>
                            <a:rPr lang="en-US" altLang="zh-CN" sz="3200" dirty="0"/>
                            <a:t>M)</a:t>
                          </a:r>
                          <a:endParaRPr lang="zh-CN" altLang="en-US" sz="3200" dirty="0"/>
                        </a:p>
                      </a:txBody>
                      <a:tcPr/>
                    </a:tc>
                    <a:tc>
                      <a:txBody>
                        <a:bodyPr/>
                        <a:lstStyle/>
                        <a:p>
                          <a:r>
                            <a:rPr lang="zh-CN" altLang="en-US" sz="3200" dirty="0"/>
                            <a:t>客户端</a:t>
                          </a:r>
                          <a:r>
                            <a:rPr lang="en-US" altLang="zh-CN" sz="3200" dirty="0" err="1"/>
                            <a:t>i</a:t>
                          </a:r>
                          <a:r>
                            <a:rPr lang="zh-CN" altLang="en-US" sz="3200" dirty="0"/>
                            <a:t>的数据集</a:t>
                          </a:r>
                        </a:p>
                      </a:txBody>
                      <a:tcPr/>
                    </a:tc>
                    <a:extLst>
                      <a:ext uri="{0D108BD9-81ED-4DB2-BD59-A6C34878D82A}">
                        <a16:rowId xmlns:a16="http://schemas.microsoft.com/office/drawing/2014/main" val="1711847210"/>
                      </a:ext>
                    </a:extLst>
                  </a:tr>
                  <a:tr h="515938">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ε</m:t>
                                    </m:r>
                                  </m:e>
                                  <m: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b>
                                </m:sSub>
                              </m:oMath>
                            </m:oMathPara>
                          </a14:m>
                          <a:endParaRPr lang="zh-CN" altLang="en-US" sz="3200" dirty="0"/>
                        </a:p>
                      </a:txBody>
                      <a:tcPr/>
                    </a:tc>
                    <a:tc>
                      <a:txBody>
                        <a:bodyPr/>
                        <a:lstStyle/>
                        <a:p>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大小为</a:t>
                          </a: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zh-CN" sz="3200" b="0" i="0" u="none" strike="noStrike" kern="1200" cap="none" spc="0" normalizeH="0" baseline="0" noProof="0" dirty="0">
                              <a:ln>
                                <a:noFill/>
                              </a:ln>
                              <a:solidFill>
                                <a:srgbClr val="000000"/>
                              </a:solidFill>
                              <a:effectLst/>
                              <a:uLnTx/>
                              <a:uFillTx/>
                              <a:latin typeface="+mn-lt"/>
                              <a:ea typeface="+mn-ea"/>
                              <a:cs typeface="+mn-cs"/>
                            </a:rPr>
                            <a:t> </a:t>
                          </a:r>
                          <a14:m>
                            <m:oMath xmlns:m="http://schemas.openxmlformats.org/officeDocument/2006/math">
                              <m:sSub>
                                <m:sSub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𝐷</m:t>
                                  </m:r>
                                </m:e>
                                <m: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b>
                              </m:s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zh-CN" alt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的嵌入集</a:t>
                          </a:r>
                          <a:endParaRPr lang="zh-CN" altLang="en-US" sz="3200" dirty="0"/>
                        </a:p>
                      </a:txBody>
                      <a:tcPr/>
                    </a:tc>
                    <a:extLst>
                      <a:ext uri="{0D108BD9-81ED-4DB2-BD59-A6C34878D82A}">
                        <a16:rowId xmlns:a16="http://schemas.microsoft.com/office/drawing/2014/main" val="885389289"/>
                      </a:ext>
                    </a:extLst>
                  </a:tr>
                  <a:tr h="515938">
                    <a:tc>
                      <a:txBody>
                        <a:bodyPr/>
                        <a:lstStyle/>
                        <a:p>
                          <a:pPr algn="ctr"/>
                          <a:r>
                            <a:rPr lang="en-US" altLang="zh-CN" sz="3200" dirty="0"/>
                            <a:t>Z:={</a:t>
                          </a:r>
                          <a14:m>
                            <m:oMath xmlns:m="http://schemas.openxmlformats.org/officeDocument/2006/math">
                              <m:sSub>
                                <m:sSubPr>
                                  <m:ctrlPr>
                                    <a:rPr lang="en-US" altLang="zh-CN" sz="3200" i="1">
                                      <a:solidFill>
                                        <a:srgbClr val="000000"/>
                                      </a:solidFill>
                                      <a:latin typeface="Cambria Math" panose="02040503050406030204" pitchFamily="18" charset="0"/>
                                    </a:rPr>
                                  </m:ctrlPr>
                                </m:sSubPr>
                                <m:e>
                                  <m:r>
                                    <a:rPr lang="en-US" altLang="zh-CN" sz="3200" i="1">
                                      <a:solidFill>
                                        <a:srgbClr val="000000"/>
                                      </a:solidFill>
                                      <a:latin typeface="Cambria Math" panose="02040503050406030204" pitchFamily="18" charset="0"/>
                                    </a:rPr>
                                    <m:t>𝑍</m:t>
                                  </m:r>
                                </m:e>
                                <m:sub>
                                  <m:r>
                                    <a:rPr lang="en-US" altLang="zh-CN" sz="3200" i="1">
                                      <a:solidFill>
                                        <a:srgbClr val="000000"/>
                                      </a:solidFill>
                                      <a:latin typeface="Cambria Math" panose="02040503050406030204" pitchFamily="18" charset="0"/>
                                    </a:rPr>
                                    <m:t>1</m:t>
                                  </m:r>
                                </m:sub>
                              </m:sSub>
                              <m:r>
                                <a:rPr lang="en-US" altLang="zh-CN" sz="3200" i="1">
                                  <a:solidFill>
                                    <a:srgbClr val="000000"/>
                                  </a:solidFill>
                                  <a:latin typeface="Cambria Math" panose="02040503050406030204" pitchFamily="18" charset="0"/>
                                </a:rPr>
                                <m:t> </m:t>
                              </m:r>
                              <m:r>
                                <a:rPr lang="en-US" altLang="zh-CN" sz="3200">
                                  <a:solidFill>
                                    <a:srgbClr val="000000"/>
                                  </a:solidFill>
                                  <a:latin typeface="Cambria Math" panose="02040503050406030204" pitchFamily="18" charset="0"/>
                                </a:rPr>
                                <m:t>,…,</m:t>
                              </m:r>
                            </m:oMath>
                          </a14:m>
                          <a:r>
                            <a:rPr lang="en-US" altLang="zh-CN" sz="3200" dirty="0">
                              <a:solidFill>
                                <a:srgbClr val="000000"/>
                              </a:solidFill>
                            </a:rPr>
                            <a:t> </a:t>
                          </a:r>
                          <a14:m>
                            <m:oMath xmlns:m="http://schemas.openxmlformats.org/officeDocument/2006/math">
                              <m:sSub>
                                <m:sSubPr>
                                  <m:ctrlPr>
                                    <a:rPr lang="en-US" altLang="zh-CN" sz="3200" i="1">
                                      <a:solidFill>
                                        <a:srgbClr val="000000"/>
                                      </a:solidFill>
                                      <a:latin typeface="Cambria Math" panose="02040503050406030204" pitchFamily="18" charset="0"/>
                                    </a:rPr>
                                  </m:ctrlPr>
                                </m:sSubPr>
                                <m:e>
                                  <m:r>
                                    <a:rPr lang="en-US" altLang="zh-CN" sz="3200" i="1">
                                      <a:solidFill>
                                        <a:srgbClr val="000000"/>
                                      </a:solidFill>
                                      <a:latin typeface="Cambria Math" panose="02040503050406030204" pitchFamily="18" charset="0"/>
                                    </a:rPr>
                                    <m:t>𝑍</m:t>
                                  </m:r>
                                </m:e>
                                <m:sub>
                                  <m:r>
                                    <a:rPr lang="en-US" altLang="zh-CN" sz="3200" i="1">
                                      <a:solidFill>
                                        <a:srgbClr val="000000"/>
                                      </a:solidFill>
                                      <a:latin typeface="Cambria Math" panose="02040503050406030204" pitchFamily="18" charset="0"/>
                                    </a:rPr>
                                    <m:t>𝑀</m:t>
                                  </m:r>
                                </m:sub>
                              </m:sSub>
                            </m:oMath>
                          </a14:m>
                          <a:r>
                            <a:rPr lang="en-US" altLang="zh-CN" sz="3200" dirty="0"/>
                            <a:t>}</a:t>
                          </a:r>
                          <a:endParaRPr lang="zh-CN"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F3F3F"/>
                              </a:solidFill>
                              <a:effectLst/>
                              <a:uLnTx/>
                              <a:uFillTx/>
                              <a:latin typeface="+mn-lt"/>
                              <a:ea typeface="+mn-ea"/>
                              <a:cs typeface="+mn-cs"/>
                            </a:rPr>
                            <a:t>所有客户端的</a:t>
                          </a:r>
                          <a:r>
                            <a:rPr kumimoji="0" lang="en-US" altLang="zh-CN" sz="3200" b="0" i="0" u="none" strike="noStrike" kern="1200" cap="none" spc="0" normalizeH="0" baseline="0" noProof="0" dirty="0">
                              <a:ln>
                                <a:noFill/>
                              </a:ln>
                              <a:solidFill>
                                <a:srgbClr val="3F3F3F"/>
                              </a:solidFill>
                              <a:effectLst/>
                              <a:uLnTx/>
                              <a:uFillTx/>
                              <a:latin typeface="+mn-lt"/>
                              <a:ea typeface="+mn-ea"/>
                              <a:cs typeface="+mn-cs"/>
                            </a:rPr>
                            <a:t>K</a:t>
                          </a:r>
                          <a:r>
                            <a:rPr kumimoji="0" lang="zh-CN" altLang="en-US" sz="3200" b="0" i="0" u="none" strike="noStrike" kern="1200" cap="none" spc="0" normalizeH="0" baseline="0" noProof="0" dirty="0">
                              <a:ln>
                                <a:noFill/>
                              </a:ln>
                              <a:solidFill>
                                <a:srgbClr val="3F3F3F"/>
                              </a:solidFill>
                              <a:effectLst/>
                              <a:uLnTx/>
                              <a:uFillTx/>
                              <a:latin typeface="+mn-lt"/>
                              <a:ea typeface="+mn-ea"/>
                              <a:cs typeface="+mn-cs"/>
                            </a:rPr>
                            <a:t>个簇，元素位于</a:t>
                          </a:r>
                          <a14:m>
                            <m:oMath xmlns:m="http://schemas.openxmlformats.org/officeDocument/2006/math">
                              <m:sSup>
                                <m:sSup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𝑅</m:t>
                                  </m:r>
                                </m:e>
                                <m:sup>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𝑢</m:t>
                                  </m:r>
                                </m:sup>
                              </m:sSup>
                            </m:oMath>
                          </a14:m>
                          <a:r>
                            <a:rPr kumimoji="0" lang="zh-CN" altLang="en-US" sz="3200" b="0" i="0" u="none" strike="noStrike" kern="1200" cap="none" spc="0" normalizeH="0" baseline="0" noProof="0" dirty="0">
                              <a:ln>
                                <a:noFill/>
                              </a:ln>
                              <a:solidFill>
                                <a:srgbClr val="3F3F3F"/>
                              </a:solidFill>
                              <a:effectLst/>
                              <a:uLnTx/>
                              <a:uFillTx/>
                              <a:latin typeface="+mn-lt"/>
                              <a:ea typeface="+mn-ea"/>
                              <a:cs typeface="+mn-cs"/>
                            </a:rPr>
                            <a:t>中</a:t>
                          </a:r>
                          <a:endParaRPr lang="zh-CN" altLang="en-US" sz="3200" dirty="0"/>
                        </a:p>
                      </a:txBody>
                      <a:tcPr/>
                    </a:tc>
                    <a:extLst>
                      <a:ext uri="{0D108BD9-81ED-4DB2-BD59-A6C34878D82A}">
                        <a16:rowId xmlns:a16="http://schemas.microsoft.com/office/drawing/2014/main" val="242514154"/>
                      </a:ext>
                    </a:extLst>
                  </a:tr>
                  <a:tr h="515938">
                    <a:tc>
                      <a:txBody>
                        <a:bodyPr/>
                        <a:lstStyle/>
                        <a:p>
                          <a:pPr algn="ctr"/>
                          <a14:m>
                            <m:oMath xmlns:m="http://schemas.openxmlformats.org/officeDocument/2006/math">
                              <m:sSub>
                                <m:sSubPr>
                                  <m:ctrlPr>
                                    <a:rPr lang="en-US" altLang="zh-CN" sz="3200" i="1" smtClean="0">
                                      <a:solidFill>
                                        <a:srgbClr val="000000"/>
                                      </a:solidFill>
                                      <a:latin typeface="Cambria Math" panose="02040503050406030204" pitchFamily="18" charset="0"/>
                                    </a:rPr>
                                  </m:ctrlPr>
                                </m:sSubPr>
                                <m:e>
                                  <m:r>
                                    <a:rPr lang="en-US" altLang="zh-CN" sz="3200" b="0" i="1" smtClean="0">
                                      <a:solidFill>
                                        <a:srgbClr val="000000"/>
                                      </a:solidFill>
                                      <a:latin typeface="Cambria Math" panose="02040503050406030204" pitchFamily="18" charset="0"/>
                                    </a:rPr>
                                    <m:t>𝐹</m:t>
                                  </m:r>
                                </m:e>
                                <m:sub>
                                  <m:r>
                                    <a:rPr lang="en-US" altLang="zh-CN" sz="3200" b="0" i="1" smtClean="0">
                                      <a:solidFill>
                                        <a:srgbClr val="000000"/>
                                      </a:solidFill>
                                      <a:latin typeface="Cambria Math" panose="02040503050406030204" pitchFamily="18" charset="0"/>
                                    </a:rPr>
                                    <m:t>𝑚</m:t>
                                  </m:r>
                                </m:sub>
                              </m:sSub>
                            </m:oMath>
                          </a14:m>
                          <a:r>
                            <a:rPr lang="en-US" altLang="zh-CN" sz="3200" dirty="0"/>
                            <a:t>(1</a:t>
                          </a:r>
                          <a:r>
                            <a:rPr lang="zh-CN" altLang="en-US" sz="3200" dirty="0"/>
                            <a:t>≤</a:t>
                          </a:r>
                          <a:r>
                            <a:rPr lang="en-US" altLang="zh-CN" sz="3200" dirty="0"/>
                            <a:t>i</a:t>
                          </a:r>
                          <a:r>
                            <a:rPr lang="zh-CN" altLang="en-US" sz="3200" dirty="0"/>
                            <a:t>≤</a:t>
                          </a:r>
                          <a:r>
                            <a:rPr lang="en-US" altLang="zh-CN" sz="3200" dirty="0"/>
                            <a:t>m)</a:t>
                          </a:r>
                          <a:endParaRPr lang="zh-CN" altLang="en-US" sz="3200" dirty="0"/>
                        </a:p>
                      </a:txBody>
                      <a:tcPr/>
                    </a:tc>
                    <a:tc>
                      <a:txBody>
                        <a:bodyPr/>
                        <a:lstStyle/>
                        <a:p>
                          <a:r>
                            <a:rPr lang="zh-CN" altLang="en-US" sz="3200" dirty="0"/>
                            <a:t>客户端</a:t>
                          </a:r>
                          <a:r>
                            <a:rPr lang="en-US" altLang="zh-CN" sz="3200" dirty="0" err="1"/>
                            <a:t>i</a:t>
                          </a:r>
                          <a:r>
                            <a:rPr lang="zh-CN" altLang="en-US" sz="3200" dirty="0"/>
                            <a:t>的目标函数</a:t>
                          </a:r>
                        </a:p>
                      </a:txBody>
                      <a:tcPr/>
                    </a:tc>
                    <a:extLst>
                      <a:ext uri="{0D108BD9-81ED-4DB2-BD59-A6C34878D82A}">
                        <a16:rowId xmlns:a16="http://schemas.microsoft.com/office/drawing/2014/main" val="2661863058"/>
                      </a:ext>
                    </a:extLst>
                  </a:tr>
                  <a:tr h="5159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3200" i="1" smtClean="0">
                                        <a:latin typeface="Cambria Math" panose="02040503050406030204" pitchFamily="18" charset="0"/>
                                      </a:rPr>
                                    </m:ctrlPr>
                                  </m:sSupPr>
                                  <m:e>
                                    <m:r>
                                      <a:rPr lang="en-US" altLang="zh-CN" sz="3200" b="0" i="1" smtClean="0">
                                        <a:latin typeface="Cambria Math" panose="02040503050406030204" pitchFamily="18" charset="0"/>
                                      </a:rPr>
                                      <m:t>𝑆</m:t>
                                    </m:r>
                                  </m:e>
                                  <m:sup>
                                    <m:r>
                                      <a:rPr lang="en-US" altLang="zh-CN" sz="3200" b="0" i="1" smtClean="0">
                                        <a:latin typeface="Cambria Math" panose="02040503050406030204" pitchFamily="18" charset="0"/>
                                      </a:rPr>
                                      <m:t>𝑡</m:t>
                                    </m:r>
                                  </m:sup>
                                </m:sSup>
                              </m:oMath>
                            </m:oMathPara>
                          </a14:m>
                          <a:endParaRPr lang="zh-CN" altLang="en-US" sz="3200" dirty="0"/>
                        </a:p>
                      </a:txBody>
                      <a:tcPr/>
                    </a:tc>
                    <a:tc>
                      <a:txBody>
                        <a:bodyPr/>
                        <a:lstStyle/>
                        <a:p>
                          <a:r>
                            <a:rPr lang="zh-CN" altLang="en-US" sz="3200" dirty="0"/>
                            <a:t>每轮随机选择的子集</a:t>
                          </a:r>
                        </a:p>
                      </a:txBody>
                      <a:tcPr/>
                    </a:tc>
                    <a:extLst>
                      <a:ext uri="{0D108BD9-81ED-4DB2-BD59-A6C34878D82A}">
                        <a16:rowId xmlns:a16="http://schemas.microsoft.com/office/drawing/2014/main" val="2034325571"/>
                      </a:ext>
                    </a:extLst>
                  </a:tr>
                  <a:tr h="51593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3200" i="1" smtClean="0">
                                        <a:solidFill>
                                          <a:srgbClr val="000000"/>
                                        </a:solidFill>
                                        <a:latin typeface="Cambria Math" panose="02040503050406030204" pitchFamily="18" charset="0"/>
                                      </a:rPr>
                                    </m:ctrlPr>
                                  </m:sSubPr>
                                  <m:e>
                                    <m:r>
                                      <a:rPr lang="en-US" altLang="zh-CN" sz="3200" b="0" i="1" smtClean="0">
                                        <a:solidFill>
                                          <a:srgbClr val="000000"/>
                                        </a:solidFill>
                                        <a:latin typeface="Cambria Math" panose="02040503050406030204" pitchFamily="18" charset="0"/>
                                      </a:rPr>
                                      <m:t>𝑝</m:t>
                                    </m:r>
                                  </m:e>
                                  <m:sub>
                                    <m:r>
                                      <a:rPr lang="en-US" altLang="zh-CN" sz="3200" b="0" i="1" smtClean="0">
                                        <a:solidFill>
                                          <a:srgbClr val="000000"/>
                                        </a:solidFill>
                                        <a:latin typeface="Cambria Math" panose="02040503050406030204" pitchFamily="18" charset="0"/>
                                      </a:rPr>
                                      <m:t>𝑚</m:t>
                                    </m:r>
                                  </m:sub>
                                </m:sSub>
                                <m:r>
                                  <a:rPr lang="en-US" altLang="zh-CN" sz="3200" b="0" i="1" smtClean="0">
                                    <a:solidFill>
                                      <a:srgbClr val="000000"/>
                                    </a:solidFill>
                                    <a:latin typeface="Cambria Math" panose="02040503050406030204" pitchFamily="18" charset="0"/>
                                  </a:rPr>
                                  <m:t>=</m:t>
                                </m:r>
                                <m:sSub>
                                  <m:sSubPr>
                                    <m:ctrlPr>
                                      <a:rPr lang="en-US" altLang="zh-CN" sz="3200" b="0" i="1" smtClean="0">
                                        <a:solidFill>
                                          <a:srgbClr val="000000"/>
                                        </a:solidFill>
                                        <a:effectLst/>
                                        <a:latin typeface="Cambria Math" panose="02040503050406030204" pitchFamily="18" charset="0"/>
                                      </a:rPr>
                                    </m:ctrlPr>
                                  </m:sSubPr>
                                  <m:e>
                                    <m:r>
                                      <a:rPr lang="en-US" altLang="zh-CN" sz="3200" b="0" i="1" smtClean="0">
                                        <a:solidFill>
                                          <a:srgbClr val="000000"/>
                                        </a:solidFill>
                                        <a:effectLst/>
                                        <a:latin typeface="Cambria Math" panose="02040503050406030204" pitchFamily="18" charset="0"/>
                                      </a:rPr>
                                      <m:t>𝑛</m:t>
                                    </m:r>
                                  </m:e>
                                  <m:sub>
                                    <m:r>
                                      <a:rPr lang="en-US" altLang="zh-CN" sz="3200" b="0" i="1" smtClean="0">
                                        <a:solidFill>
                                          <a:srgbClr val="000000"/>
                                        </a:solidFill>
                                        <a:effectLst/>
                                        <a:latin typeface="Cambria Math" panose="02040503050406030204" pitchFamily="18" charset="0"/>
                                      </a:rPr>
                                      <m:t>𝑚</m:t>
                                    </m:r>
                                  </m:sub>
                                </m:sSub>
                                <m:r>
                                  <m:rPr>
                                    <m:nor/>
                                  </m:rPr>
                                  <a:rPr lang="en-US" altLang="zh-CN" sz="3200" dirty="0"/>
                                  <m:t>/</m:t>
                                </m:r>
                                <m:r>
                                  <m:rPr>
                                    <m:nor/>
                                  </m:rPr>
                                  <a:rPr lang="en-US" altLang="zh-CN" sz="3200" dirty="0"/>
                                  <m:t>N</m:t>
                                </m:r>
                              </m:oMath>
                            </m:oMathPara>
                          </a14:m>
                          <a:endParaRPr lang="zh-CN"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t>每个客户端的贡献</a:t>
                          </a:r>
                        </a:p>
                      </a:txBody>
                      <a:tcPr/>
                    </a:tc>
                    <a:extLst>
                      <a:ext uri="{0D108BD9-81ED-4DB2-BD59-A6C34878D82A}">
                        <a16:rowId xmlns:a16="http://schemas.microsoft.com/office/drawing/2014/main" val="1653297894"/>
                      </a:ext>
                    </a:extLst>
                  </a:tr>
                </a:tbl>
              </a:graphicData>
            </a:graphic>
          </p:graphicFrame>
        </mc:Choice>
        <mc:Fallback xmlns="">
          <p:graphicFrame>
            <p:nvGraphicFramePr>
              <p:cNvPr id="5" name="表格 5">
                <a:extLst>
                  <a:ext uri="{FF2B5EF4-FFF2-40B4-BE49-F238E27FC236}">
                    <a16:creationId xmlns:a16="http://schemas.microsoft.com/office/drawing/2014/main" id="{0CD397B2-C00B-03CC-83F5-91F0FE8C267A}"/>
                  </a:ext>
                </a:extLst>
              </p:cNvPr>
              <p:cNvGraphicFramePr>
                <a:graphicFrameLocks noGrp="1"/>
              </p:cNvGraphicFramePr>
              <p:nvPr>
                <p:extLst>
                  <p:ext uri="{D42A27DB-BD31-4B8C-83A1-F6EECF244321}">
                    <p14:modId xmlns:p14="http://schemas.microsoft.com/office/powerpoint/2010/main" val="3511954004"/>
                  </p:ext>
                </p:extLst>
              </p:nvPr>
            </p:nvGraphicFramePr>
            <p:xfrm>
              <a:off x="450851" y="1243964"/>
              <a:ext cx="11290298" cy="4053840"/>
            </p:xfrm>
            <a:graphic>
              <a:graphicData uri="http://schemas.openxmlformats.org/drawingml/2006/table">
                <a:tbl>
                  <a:tblPr firstRow="1" bandRow="1">
                    <a:tableStyleId>{93296810-A885-4BE3-A3E7-6D5BEEA58F35}</a:tableStyleId>
                  </a:tblPr>
                  <a:tblGrid>
                    <a:gridCol w="4660898">
                      <a:extLst>
                        <a:ext uri="{9D8B030D-6E8A-4147-A177-3AD203B41FA5}">
                          <a16:colId xmlns:a16="http://schemas.microsoft.com/office/drawing/2014/main" val="3365709749"/>
                        </a:ext>
                      </a:extLst>
                    </a:gridCol>
                    <a:gridCol w="6629400">
                      <a:extLst>
                        <a:ext uri="{9D8B030D-6E8A-4147-A177-3AD203B41FA5}">
                          <a16:colId xmlns:a16="http://schemas.microsoft.com/office/drawing/2014/main" val="901038936"/>
                        </a:ext>
                      </a:extLst>
                    </a:gridCol>
                  </a:tblGrid>
                  <a:tr h="579120">
                    <a:tc>
                      <a:txBody>
                        <a:bodyPr/>
                        <a:lstStyle/>
                        <a:p>
                          <a:pPr algn="ctr"/>
                          <a:r>
                            <a:rPr lang="zh-CN" altLang="en-US" sz="3200" dirty="0"/>
                            <a:t>符号</a:t>
                          </a:r>
                        </a:p>
                      </a:txBody>
                      <a:tcPr/>
                    </a:tc>
                    <a:tc>
                      <a:txBody>
                        <a:bodyPr/>
                        <a:lstStyle/>
                        <a:p>
                          <a:pPr algn="ctr"/>
                          <a:r>
                            <a:rPr lang="zh-CN" altLang="en-US" sz="3200" dirty="0"/>
                            <a:t>含义</a:t>
                          </a:r>
                        </a:p>
                      </a:txBody>
                      <a:tcPr/>
                    </a:tc>
                    <a:extLst>
                      <a:ext uri="{0D108BD9-81ED-4DB2-BD59-A6C34878D82A}">
                        <a16:rowId xmlns:a16="http://schemas.microsoft.com/office/drawing/2014/main" val="3567517940"/>
                      </a:ext>
                    </a:extLst>
                  </a:tr>
                  <a:tr h="579120">
                    <a:tc>
                      <a:txBody>
                        <a:bodyPr/>
                        <a:lstStyle/>
                        <a:p>
                          <a:endParaRPr lang="zh-CN"/>
                        </a:p>
                      </a:txBody>
                      <a:tcPr>
                        <a:blipFill>
                          <a:blip r:embed="rId3"/>
                          <a:stretch>
                            <a:fillRect l="-131" t="-118947" r="-142876" b="-529474"/>
                          </a:stretch>
                        </a:blipFill>
                      </a:tcPr>
                    </a:tc>
                    <a:tc>
                      <a:txBody>
                        <a:bodyPr/>
                        <a:lstStyle/>
                        <a:p>
                          <a:r>
                            <a:rPr lang="zh-CN" altLang="en-US" sz="3200" dirty="0"/>
                            <a:t>客户端</a:t>
                          </a:r>
                          <a:r>
                            <a:rPr lang="en-US" altLang="zh-CN" sz="3200" dirty="0" err="1"/>
                            <a:t>i</a:t>
                          </a:r>
                          <a:r>
                            <a:rPr lang="zh-CN" altLang="en-US" sz="3200" dirty="0"/>
                            <a:t>的数据集</a:t>
                          </a:r>
                        </a:p>
                      </a:txBody>
                      <a:tcPr/>
                    </a:tc>
                    <a:extLst>
                      <a:ext uri="{0D108BD9-81ED-4DB2-BD59-A6C34878D82A}">
                        <a16:rowId xmlns:a16="http://schemas.microsoft.com/office/drawing/2014/main" val="1711847210"/>
                      </a:ext>
                    </a:extLst>
                  </a:tr>
                  <a:tr h="579120">
                    <a:tc>
                      <a:txBody>
                        <a:bodyPr/>
                        <a:lstStyle/>
                        <a:p>
                          <a:endParaRPr lang="zh-CN"/>
                        </a:p>
                      </a:txBody>
                      <a:tcPr>
                        <a:blipFill>
                          <a:blip r:embed="rId3"/>
                          <a:stretch>
                            <a:fillRect l="-131" t="-218947" r="-142876" b="-429474"/>
                          </a:stretch>
                        </a:blipFill>
                      </a:tcPr>
                    </a:tc>
                    <a:tc>
                      <a:txBody>
                        <a:bodyPr/>
                        <a:lstStyle/>
                        <a:p>
                          <a:endParaRPr lang="zh-CN"/>
                        </a:p>
                      </a:txBody>
                      <a:tcPr>
                        <a:blipFill>
                          <a:blip r:embed="rId3"/>
                          <a:stretch>
                            <a:fillRect l="-70340" t="-218947" r="-367" b="-429474"/>
                          </a:stretch>
                        </a:blipFill>
                      </a:tcPr>
                    </a:tc>
                    <a:extLst>
                      <a:ext uri="{0D108BD9-81ED-4DB2-BD59-A6C34878D82A}">
                        <a16:rowId xmlns:a16="http://schemas.microsoft.com/office/drawing/2014/main" val="885389289"/>
                      </a:ext>
                    </a:extLst>
                  </a:tr>
                  <a:tr h="579120">
                    <a:tc>
                      <a:txBody>
                        <a:bodyPr/>
                        <a:lstStyle/>
                        <a:p>
                          <a:endParaRPr lang="zh-CN"/>
                        </a:p>
                      </a:txBody>
                      <a:tcPr>
                        <a:blipFill>
                          <a:blip r:embed="rId3"/>
                          <a:stretch>
                            <a:fillRect l="-131" t="-315625" r="-142876" b="-325000"/>
                          </a:stretch>
                        </a:blipFill>
                      </a:tcPr>
                    </a:tc>
                    <a:tc>
                      <a:txBody>
                        <a:bodyPr/>
                        <a:lstStyle/>
                        <a:p>
                          <a:endParaRPr lang="zh-CN"/>
                        </a:p>
                      </a:txBody>
                      <a:tcPr>
                        <a:blipFill>
                          <a:blip r:embed="rId3"/>
                          <a:stretch>
                            <a:fillRect l="-70340" t="-315625" r="-367" b="-325000"/>
                          </a:stretch>
                        </a:blipFill>
                      </a:tcPr>
                    </a:tc>
                    <a:extLst>
                      <a:ext uri="{0D108BD9-81ED-4DB2-BD59-A6C34878D82A}">
                        <a16:rowId xmlns:a16="http://schemas.microsoft.com/office/drawing/2014/main" val="242514154"/>
                      </a:ext>
                    </a:extLst>
                  </a:tr>
                  <a:tr h="579120">
                    <a:tc>
                      <a:txBody>
                        <a:bodyPr/>
                        <a:lstStyle/>
                        <a:p>
                          <a:endParaRPr lang="zh-CN"/>
                        </a:p>
                      </a:txBody>
                      <a:tcPr>
                        <a:blipFill>
                          <a:blip r:embed="rId3"/>
                          <a:stretch>
                            <a:fillRect l="-131" t="-420000" r="-142876" b="-228421"/>
                          </a:stretch>
                        </a:blipFill>
                      </a:tcPr>
                    </a:tc>
                    <a:tc>
                      <a:txBody>
                        <a:bodyPr/>
                        <a:lstStyle/>
                        <a:p>
                          <a:r>
                            <a:rPr lang="zh-CN" altLang="en-US" sz="3200" dirty="0"/>
                            <a:t>客户端</a:t>
                          </a:r>
                          <a:r>
                            <a:rPr lang="en-US" altLang="zh-CN" sz="3200" dirty="0" err="1"/>
                            <a:t>i</a:t>
                          </a:r>
                          <a:r>
                            <a:rPr lang="zh-CN" altLang="en-US" sz="3200" dirty="0"/>
                            <a:t>的目标函数</a:t>
                          </a:r>
                        </a:p>
                      </a:txBody>
                      <a:tcPr/>
                    </a:tc>
                    <a:extLst>
                      <a:ext uri="{0D108BD9-81ED-4DB2-BD59-A6C34878D82A}">
                        <a16:rowId xmlns:a16="http://schemas.microsoft.com/office/drawing/2014/main" val="2661863058"/>
                      </a:ext>
                    </a:extLst>
                  </a:tr>
                  <a:tr h="579120">
                    <a:tc>
                      <a:txBody>
                        <a:bodyPr/>
                        <a:lstStyle/>
                        <a:p>
                          <a:endParaRPr lang="zh-CN"/>
                        </a:p>
                      </a:txBody>
                      <a:tcPr>
                        <a:blipFill>
                          <a:blip r:embed="rId3"/>
                          <a:stretch>
                            <a:fillRect l="-131" t="-520000" r="-142876" b="-128421"/>
                          </a:stretch>
                        </a:blipFill>
                      </a:tcPr>
                    </a:tc>
                    <a:tc>
                      <a:txBody>
                        <a:bodyPr/>
                        <a:lstStyle/>
                        <a:p>
                          <a:r>
                            <a:rPr lang="zh-CN" altLang="en-US" sz="3200" dirty="0"/>
                            <a:t>每轮随机选择的子集</a:t>
                          </a:r>
                        </a:p>
                      </a:txBody>
                      <a:tcPr/>
                    </a:tc>
                    <a:extLst>
                      <a:ext uri="{0D108BD9-81ED-4DB2-BD59-A6C34878D82A}">
                        <a16:rowId xmlns:a16="http://schemas.microsoft.com/office/drawing/2014/main" val="2034325571"/>
                      </a:ext>
                    </a:extLst>
                  </a:tr>
                  <a:tr h="579120">
                    <a:tc>
                      <a:txBody>
                        <a:bodyPr/>
                        <a:lstStyle/>
                        <a:p>
                          <a:endParaRPr lang="zh-CN"/>
                        </a:p>
                      </a:txBody>
                      <a:tcPr>
                        <a:blipFill>
                          <a:blip r:embed="rId3"/>
                          <a:stretch>
                            <a:fillRect l="-131" t="-620000" r="-142876" b="-28421"/>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t>每个客户端的贡献</a:t>
                          </a:r>
                        </a:p>
                      </a:txBody>
                      <a:tcPr/>
                    </a:tc>
                    <a:extLst>
                      <a:ext uri="{0D108BD9-81ED-4DB2-BD59-A6C34878D82A}">
                        <a16:rowId xmlns:a16="http://schemas.microsoft.com/office/drawing/2014/main" val="1653297894"/>
                      </a:ext>
                    </a:extLst>
                  </a:tr>
                </a:tbl>
              </a:graphicData>
            </a:graphic>
          </p:graphicFrame>
        </mc:Fallback>
      </mc:AlternateContent>
      <p:sp>
        <p:nvSpPr>
          <p:cNvPr id="4" name="文本框 3">
            <a:extLst>
              <a:ext uri="{FF2B5EF4-FFF2-40B4-BE49-F238E27FC236}">
                <a16:creationId xmlns:a16="http://schemas.microsoft.com/office/drawing/2014/main" id="{9DD2873E-DF48-516D-E1CF-19A4FE1E47F1}"/>
              </a:ext>
            </a:extLst>
          </p:cNvPr>
          <p:cNvSpPr txBox="1"/>
          <p:nvPr/>
        </p:nvSpPr>
        <p:spPr>
          <a:xfrm>
            <a:off x="619125" y="291960"/>
            <a:ext cx="6115050" cy="769441"/>
          </a:xfrm>
          <a:prstGeom prst="rect">
            <a:avLst/>
          </a:prstGeom>
          <a:noFill/>
        </p:spPr>
        <p:txBody>
          <a:bodyPr wrap="square">
            <a:spAutoFit/>
          </a:bodyPr>
          <a:lstStyle/>
          <a:p>
            <a:r>
              <a:rPr kumimoji="0" lang="zh-CN" altLang="en-US" sz="4400" b="1" i="0" u="none" strike="noStrike" kern="1200" cap="none" spc="0" normalizeH="0" baseline="0" noProof="0" dirty="0">
                <a:ln>
                  <a:noFill/>
                </a:ln>
                <a:solidFill>
                  <a:srgbClr val="00194C"/>
                </a:solidFill>
                <a:effectLst/>
                <a:uLnTx/>
                <a:uFillTx/>
                <a:latin typeface="Calibri" panose="020F0502020204030204"/>
                <a:ea typeface="宋体" panose="02010600030101010101" pitchFamily="2" charset="-122"/>
                <a:cs typeface="+mj-cs"/>
              </a:rPr>
              <a:t>二、</a:t>
            </a:r>
            <a:r>
              <a:rPr kumimoji="0" lang="en-US" altLang="zh-CN" sz="4400" b="1" i="0" u="none" strike="noStrike" kern="1200" cap="none" spc="0" normalizeH="0" baseline="0" noProof="0" dirty="0">
                <a:ln>
                  <a:noFill/>
                </a:ln>
                <a:solidFill>
                  <a:srgbClr val="00194C"/>
                </a:solidFill>
                <a:effectLst/>
                <a:uLnTx/>
                <a:uFillTx/>
                <a:latin typeface="Calibri" panose="020F0502020204030204"/>
                <a:ea typeface="宋体" panose="02010600030101010101" pitchFamily="2" charset="-122"/>
                <a:cs typeface="+mj-cs"/>
              </a:rPr>
              <a:t> </a:t>
            </a:r>
            <a:r>
              <a:rPr kumimoji="0" lang="zh-CN" altLang="en-US" sz="4400" b="1" i="0" u="none" strike="noStrike" kern="1200" cap="none" spc="0" normalizeH="0" baseline="0" noProof="0" dirty="0">
                <a:ln>
                  <a:noFill/>
                </a:ln>
                <a:solidFill>
                  <a:srgbClr val="00194C"/>
                </a:solidFill>
                <a:effectLst/>
                <a:uLnTx/>
                <a:uFillTx/>
                <a:latin typeface="Calibri" panose="020F0502020204030204"/>
                <a:ea typeface="宋体" panose="02010600030101010101" pitchFamily="2" charset="-122"/>
                <a:cs typeface="+mj-cs"/>
              </a:rPr>
              <a:t>符号表</a:t>
            </a:r>
            <a:endParaRPr lang="zh-CN" altLang="en-US" dirty="0"/>
          </a:p>
        </p:txBody>
      </p:sp>
    </p:spTree>
    <p:extLst>
      <p:ext uri="{BB962C8B-B14F-4D97-AF65-F5344CB8AC3E}">
        <p14:creationId xmlns:p14="http://schemas.microsoft.com/office/powerpoint/2010/main" val="57653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257175" y="585788"/>
            <a:ext cx="8333222" cy="584775"/>
          </a:xfrm>
        </p:spPr>
        <p:txBody>
          <a:bodyPr>
            <a:normAutofit fontScale="90000"/>
          </a:bodyPr>
          <a:lstStyle/>
          <a:p>
            <a:r>
              <a:rPr lang="zh-CN" altLang="en-US" dirty="0"/>
              <a:t>二、</a:t>
            </a:r>
            <a:r>
              <a:rPr lang="en-US" altLang="zh-CN" dirty="0"/>
              <a:t> </a:t>
            </a:r>
            <a:r>
              <a:rPr lang="zh-CN" altLang="en-US" dirty="0"/>
              <a:t>符号表</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4</a:t>
            </a:fld>
            <a:endParaRPr lang="en-IN" dirty="0"/>
          </a:p>
        </p:txBody>
      </p:sp>
      <mc:AlternateContent xmlns:mc="http://schemas.openxmlformats.org/markup-compatibility/2006">
        <mc:Choice xmlns:a14="http://schemas.microsoft.com/office/drawing/2010/main" Requires="a14">
          <p:graphicFrame>
            <p:nvGraphicFramePr>
              <p:cNvPr id="5" name="表格 5">
                <a:extLst>
                  <a:ext uri="{FF2B5EF4-FFF2-40B4-BE49-F238E27FC236}">
                    <a16:creationId xmlns:a16="http://schemas.microsoft.com/office/drawing/2014/main" id="{0CD397B2-C00B-03CC-83F5-91F0FE8C267A}"/>
                  </a:ext>
                </a:extLst>
              </p:cNvPr>
              <p:cNvGraphicFramePr>
                <a:graphicFrameLocks noGrp="1"/>
              </p:cNvGraphicFramePr>
              <p:nvPr>
                <p:extLst>
                  <p:ext uri="{D42A27DB-BD31-4B8C-83A1-F6EECF244321}">
                    <p14:modId xmlns:p14="http://schemas.microsoft.com/office/powerpoint/2010/main" val="2442149568"/>
                  </p:ext>
                </p:extLst>
              </p:nvPr>
            </p:nvGraphicFramePr>
            <p:xfrm>
              <a:off x="280988" y="1492057"/>
              <a:ext cx="11630024" cy="5138700"/>
            </p:xfrm>
            <a:graphic>
              <a:graphicData uri="http://schemas.openxmlformats.org/drawingml/2006/table">
                <a:tbl>
                  <a:tblPr firstRow="1" bandRow="1">
                    <a:tableStyleId>{93296810-A885-4BE3-A3E7-6D5BEEA58F35}</a:tableStyleId>
                  </a:tblPr>
                  <a:tblGrid>
                    <a:gridCol w="5065712">
                      <a:extLst>
                        <a:ext uri="{9D8B030D-6E8A-4147-A177-3AD203B41FA5}">
                          <a16:colId xmlns:a16="http://schemas.microsoft.com/office/drawing/2014/main" val="3365709749"/>
                        </a:ext>
                      </a:extLst>
                    </a:gridCol>
                    <a:gridCol w="6564312">
                      <a:extLst>
                        <a:ext uri="{9D8B030D-6E8A-4147-A177-3AD203B41FA5}">
                          <a16:colId xmlns:a16="http://schemas.microsoft.com/office/drawing/2014/main" val="901038936"/>
                        </a:ext>
                      </a:extLst>
                    </a:gridCol>
                  </a:tblGrid>
                  <a:tr h="563216">
                    <a:tc>
                      <a:txBody>
                        <a:bodyPr/>
                        <a:lstStyle/>
                        <a:p>
                          <a:pPr algn="ctr"/>
                          <a:r>
                            <a:rPr lang="zh-CN" altLang="en-US" sz="3200" dirty="0"/>
                            <a:t>符号</a:t>
                          </a:r>
                        </a:p>
                      </a:txBody>
                      <a:tcPr/>
                    </a:tc>
                    <a:tc>
                      <a:txBody>
                        <a:bodyPr/>
                        <a:lstStyle/>
                        <a:p>
                          <a:pPr algn="ctr"/>
                          <a:r>
                            <a:rPr lang="zh-CN" altLang="en-US" sz="3200" dirty="0"/>
                            <a:t>含义</a:t>
                          </a:r>
                        </a:p>
                      </a:txBody>
                      <a:tcPr/>
                    </a:tc>
                    <a:extLst>
                      <a:ext uri="{0D108BD9-81ED-4DB2-BD59-A6C34878D82A}">
                        <a16:rowId xmlns:a16="http://schemas.microsoft.com/office/drawing/2014/main" val="3567517940"/>
                      </a:ext>
                    </a:extLst>
                  </a:tr>
                  <a:tr h="563216">
                    <a:tc>
                      <a:txBody>
                        <a:bodyPr/>
                        <a:lstStyle/>
                        <a:p>
                          <a:pPr algn="ctr"/>
                          <a14:m>
                            <m:oMath xmlns:m="http://schemas.openxmlformats.org/officeDocument/2006/math">
                              <m:sSub>
                                <m:sSubPr>
                                  <m:ctrlPr>
                                    <a:rPr lang="en-US" altLang="zh-CN" sz="3200" i="1" smtClean="0">
                                      <a:latin typeface="Cambria Math" panose="02040503050406030204" pitchFamily="18" charset="0"/>
                                    </a:rPr>
                                  </m:ctrlPr>
                                </m:sSubPr>
                                <m:e>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𝐴</m:t>
                                      </m:r>
                                    </m:e>
                                  </m:acc>
                                </m:e>
                                <m:sub>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r>
                                <m:rPr>
                                  <m:nor/>
                                </m:rPr>
                                <a:rPr lang="el-GR" altLang="zh-CN" sz="3200"/>
                                <m:t>Γ</m:t>
                              </m:r>
                            </m:oMath>
                          </a14:m>
                          <a:r>
                            <a:rPr lang="en-US" altLang="zh-CN" sz="3200" dirty="0"/>
                            <a:t>(</a:t>
                          </a:r>
                          <a14:m>
                            <m:oMath xmlns:m="http://schemas.openxmlformats.org/officeDocument/2006/math">
                              <m:sSub>
                                <m:sSubPr>
                                  <m:ctrlPr>
                                    <a:rPr lang="en-US" altLang="zh-CN" sz="3200" i="1" dirty="0" smtClean="0">
                                      <a:latin typeface="Cambria Math" panose="02040503050406030204" pitchFamily="18" charset="0"/>
                                    </a:rPr>
                                  </m:ctrlPr>
                                </m:sSubPr>
                                <m:e>
                                  <m:r>
                                    <a:rPr lang="en-US" altLang="zh-CN" sz="3200" b="0" i="1" dirty="0" smtClean="0">
                                      <a:latin typeface="Cambria Math" panose="02040503050406030204" pitchFamily="18" charset="0"/>
                                    </a:rPr>
                                    <m:t>𝐴</m:t>
                                  </m:r>
                                </m:e>
                                <m:sub>
                                  <m:r>
                                    <a:rPr lang="en-US" altLang="zh-CN" sz="3200" b="0" i="1" dirty="0" smtClean="0">
                                      <a:latin typeface="Cambria Math" panose="02040503050406030204" pitchFamily="18" charset="0"/>
                                    </a:rPr>
                                    <m:t>𝑖</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𝑗</m:t>
                                  </m:r>
                                </m:sub>
                              </m:sSub>
                            </m:oMath>
                          </a14:m>
                          <a:r>
                            <a:rPr lang="en-US" altLang="zh-CN" sz="3200" dirty="0"/>
                            <a:t>)=sign(</a:t>
                          </a:r>
                          <a14:m>
                            <m:oMath xmlns:m="http://schemas.openxmlformats.org/officeDocument/2006/math">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𝐴</m:t>
                                  </m:r>
                                </m:e>
                                <m:sub>
                                  <m:r>
                                    <a:rPr lang="en-US" altLang="zh-CN" sz="3200" i="1" dirty="0">
                                      <a:latin typeface="Cambria Math" panose="02040503050406030204" pitchFamily="18" charset="0"/>
                                    </a:rPr>
                                    <m:t>𝑖</m:t>
                                  </m:r>
                                  <m:r>
                                    <a:rPr lang="en-US" altLang="zh-CN" sz="3200" i="1" dirty="0">
                                      <a:latin typeface="Cambria Math" panose="02040503050406030204" pitchFamily="18" charset="0"/>
                                    </a:rPr>
                                    <m:t>,</m:t>
                                  </m:r>
                                  <m:r>
                                    <a:rPr lang="en-US" altLang="zh-CN" sz="3200" i="1" dirty="0">
                                      <a:latin typeface="Cambria Math" panose="02040503050406030204" pitchFamily="18" charset="0"/>
                                    </a:rPr>
                                    <m:t>𝑗</m:t>
                                  </m:r>
                                </m:sub>
                              </m:sSub>
                            </m:oMath>
                          </a14:m>
                          <a:r>
                            <a:rPr lang="en-US" altLang="zh-CN" sz="3200" dirty="0"/>
                            <a:t>-γ)</a:t>
                          </a:r>
                          <a:endParaRPr lang="zh-CN"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a:t>γ</a:t>
                          </a:r>
                          <a:r>
                            <a:rPr lang="zh-CN" altLang="en-US" sz="3200" dirty="0"/>
                            <a:t>是一个阈值，应用这样的阈值可以有助于最大限度地分离假定的真实和虚假链路之间的信号和噪声</a:t>
                          </a:r>
                        </a:p>
                      </a:txBody>
                      <a:tcPr/>
                    </a:tc>
                    <a:extLst>
                      <a:ext uri="{0D108BD9-81ED-4DB2-BD59-A6C34878D82A}">
                        <a16:rowId xmlns:a16="http://schemas.microsoft.com/office/drawing/2014/main" val="1479079389"/>
                      </a:ext>
                    </a:extLst>
                  </a:tr>
                  <a:tr h="563216">
                    <a:tc>
                      <a:txBody>
                        <a:bodyPr/>
                        <a:lstStyle/>
                        <a:p>
                          <a:pPr algn="ctr"/>
                          <a:endParaRPr lang="zh-CN" altLang="en-US" sz="3200" dirty="0"/>
                        </a:p>
                      </a:txBody>
                      <a:tcPr/>
                    </a:tc>
                    <a:tc>
                      <a:txBody>
                        <a:bodyPr/>
                        <a:lstStyle/>
                        <a:p>
                          <a:r>
                            <a:rPr lang="zh-CN" altLang="en-US" sz="3200" dirty="0"/>
                            <a:t>邻接矩阵</a:t>
                          </a:r>
                        </a:p>
                      </a:txBody>
                      <a:tcPr/>
                    </a:tc>
                    <a:extLst>
                      <a:ext uri="{0D108BD9-81ED-4DB2-BD59-A6C34878D82A}">
                        <a16:rowId xmlns:a16="http://schemas.microsoft.com/office/drawing/2014/main" val="3794897931"/>
                      </a:ext>
                    </a:extLst>
                  </a:tr>
                  <a:tr h="672783">
                    <a:tc>
                      <a:txBody>
                        <a:bodyPr/>
                        <a:lstStyle/>
                        <a:p>
                          <a:pPr algn="ctr"/>
                          <a:r>
                            <a:rPr lang="en-US" altLang="zh-CN" sz="3200" dirty="0"/>
                            <a:t>C</a:t>
                          </a:r>
                          <a:endParaRPr lang="zh-CN"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t>聚类成员集</a:t>
                          </a:r>
                        </a:p>
                      </a:txBody>
                      <a:tcPr/>
                    </a:tc>
                    <a:extLst>
                      <a:ext uri="{0D108BD9-81ED-4DB2-BD59-A6C34878D82A}">
                        <a16:rowId xmlns:a16="http://schemas.microsoft.com/office/drawing/2014/main" val="858387939"/>
                      </a:ext>
                    </a:extLst>
                  </a:tr>
                  <a:tr h="584399">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i="1" smtClean="0">
                                        <a:latin typeface="Cambria Math" panose="02040503050406030204" pitchFamily="18" charset="0"/>
                                      </a:rPr>
                                      <m:t>σ</m:t>
                                    </m:r>
                                  </m:e>
                                  <m:sub>
                                    <m:r>
                                      <a:rPr lang="en-US" altLang="zh-CN" sz="3200" b="0" i="1" smtClean="0">
                                        <a:latin typeface="Cambria Math" panose="02040503050406030204" pitchFamily="18" charset="0"/>
                                      </a:rPr>
                                      <m:t>𝑖</m:t>
                                    </m:r>
                                  </m:sub>
                                </m:sSub>
                              </m:oMath>
                            </m:oMathPara>
                          </a14:m>
                          <a:endParaRPr lang="zh-CN"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t>客户端</a:t>
                          </a:r>
                          <a:r>
                            <a:rPr lang="en-US" altLang="zh-CN" sz="3200" dirty="0" err="1"/>
                            <a:t>i</a:t>
                          </a:r>
                          <a:r>
                            <a:rPr lang="zh-CN" altLang="en-US" sz="3200" dirty="0"/>
                            <a:t>数据状态变化的标志</a:t>
                          </a:r>
                        </a:p>
                      </a:txBody>
                      <a:tcPr/>
                    </a:tc>
                    <a:extLst>
                      <a:ext uri="{0D108BD9-81ED-4DB2-BD59-A6C34878D82A}">
                        <a16:rowId xmlns:a16="http://schemas.microsoft.com/office/drawing/2014/main" val="3514393639"/>
                      </a:ext>
                    </a:extLst>
                  </a:tr>
                  <a:tr h="584399">
                    <a:tc>
                      <a:txBody>
                        <a:bodyPr/>
                        <a:lstStyle/>
                        <a:p>
                          <a:pPr algn="ctr"/>
                          <a:r>
                            <a:rPr lang="en-US" altLang="zh-CN" sz="3200" dirty="0"/>
                            <a:t>G(•)</a:t>
                          </a:r>
                          <a:endParaRPr lang="zh-CN" altLang="en-US" sz="3200" dirty="0"/>
                        </a:p>
                      </a:txBody>
                      <a:tcPr/>
                    </a:tc>
                    <a:tc>
                      <a:txBody>
                        <a:bodyPr/>
                        <a:lstStyle/>
                        <a:p>
                          <a:r>
                            <a:rPr lang="zh-CN" altLang="en-US" sz="3200" dirty="0"/>
                            <a:t>编码器</a:t>
                          </a:r>
                        </a:p>
                      </a:txBody>
                      <a:tcPr/>
                    </a:tc>
                    <a:extLst>
                      <a:ext uri="{0D108BD9-81ED-4DB2-BD59-A6C34878D82A}">
                        <a16:rowId xmlns:a16="http://schemas.microsoft.com/office/drawing/2014/main" val="1803643342"/>
                      </a:ext>
                    </a:extLst>
                  </a:tr>
                  <a:tr h="584399">
                    <a:tc>
                      <a:txBody>
                        <a:bodyPr/>
                        <a:lstStyle/>
                        <a:p>
                          <a:pPr algn="ctr"/>
                          <a:r>
                            <a:rPr lang="en-US" altLang="zh-CN" sz="3200" dirty="0"/>
                            <a:t>ρ</a:t>
                          </a:r>
                          <a:endParaRPr lang="zh-CN" altLang="en-US" sz="3200" dirty="0"/>
                        </a:p>
                      </a:txBody>
                      <a:tcPr/>
                    </a:tc>
                    <a:tc>
                      <a:txBody>
                        <a:bodyPr/>
                        <a:lstStyle/>
                        <a:p>
                          <a:r>
                            <a:rPr lang="zh-CN" altLang="en-US" sz="3200" dirty="0"/>
                            <a:t>客户参与率</a:t>
                          </a:r>
                        </a:p>
                      </a:txBody>
                      <a:tcPr/>
                    </a:tc>
                    <a:extLst>
                      <a:ext uri="{0D108BD9-81ED-4DB2-BD59-A6C34878D82A}">
                        <a16:rowId xmlns:a16="http://schemas.microsoft.com/office/drawing/2014/main" val="4151093535"/>
                      </a:ext>
                    </a:extLst>
                  </a:tr>
                </a:tbl>
              </a:graphicData>
            </a:graphic>
          </p:graphicFrame>
        </mc:Choice>
        <mc:Fallback>
          <p:graphicFrame>
            <p:nvGraphicFramePr>
              <p:cNvPr id="5" name="表格 5">
                <a:extLst>
                  <a:ext uri="{FF2B5EF4-FFF2-40B4-BE49-F238E27FC236}">
                    <a16:creationId xmlns:a16="http://schemas.microsoft.com/office/drawing/2014/main" id="{0CD397B2-C00B-03CC-83F5-91F0FE8C267A}"/>
                  </a:ext>
                </a:extLst>
              </p:cNvPr>
              <p:cNvGraphicFramePr>
                <a:graphicFrameLocks noGrp="1"/>
              </p:cNvGraphicFramePr>
              <p:nvPr>
                <p:extLst>
                  <p:ext uri="{D42A27DB-BD31-4B8C-83A1-F6EECF244321}">
                    <p14:modId xmlns:p14="http://schemas.microsoft.com/office/powerpoint/2010/main" val="2442149568"/>
                  </p:ext>
                </p:extLst>
              </p:nvPr>
            </p:nvGraphicFramePr>
            <p:xfrm>
              <a:off x="280988" y="1492057"/>
              <a:ext cx="11630024" cy="5138700"/>
            </p:xfrm>
            <a:graphic>
              <a:graphicData uri="http://schemas.openxmlformats.org/drawingml/2006/table">
                <a:tbl>
                  <a:tblPr firstRow="1" bandRow="1">
                    <a:tableStyleId>{93296810-A885-4BE3-A3E7-6D5BEEA58F35}</a:tableStyleId>
                  </a:tblPr>
                  <a:tblGrid>
                    <a:gridCol w="5065712">
                      <a:extLst>
                        <a:ext uri="{9D8B030D-6E8A-4147-A177-3AD203B41FA5}">
                          <a16:colId xmlns:a16="http://schemas.microsoft.com/office/drawing/2014/main" val="3365709749"/>
                        </a:ext>
                      </a:extLst>
                    </a:gridCol>
                    <a:gridCol w="6564312">
                      <a:extLst>
                        <a:ext uri="{9D8B030D-6E8A-4147-A177-3AD203B41FA5}">
                          <a16:colId xmlns:a16="http://schemas.microsoft.com/office/drawing/2014/main" val="901038936"/>
                        </a:ext>
                      </a:extLst>
                    </a:gridCol>
                  </a:tblGrid>
                  <a:tr h="579120">
                    <a:tc>
                      <a:txBody>
                        <a:bodyPr/>
                        <a:lstStyle/>
                        <a:p>
                          <a:pPr algn="ctr"/>
                          <a:r>
                            <a:rPr lang="zh-CN" altLang="en-US" sz="3200" dirty="0"/>
                            <a:t>符号</a:t>
                          </a:r>
                        </a:p>
                      </a:txBody>
                      <a:tcPr/>
                    </a:tc>
                    <a:tc>
                      <a:txBody>
                        <a:bodyPr/>
                        <a:lstStyle/>
                        <a:p>
                          <a:pPr algn="ctr"/>
                          <a:r>
                            <a:rPr lang="zh-CN" altLang="en-US" sz="3200" dirty="0"/>
                            <a:t>含义</a:t>
                          </a:r>
                        </a:p>
                      </a:txBody>
                      <a:tcPr/>
                    </a:tc>
                    <a:extLst>
                      <a:ext uri="{0D108BD9-81ED-4DB2-BD59-A6C34878D82A}">
                        <a16:rowId xmlns:a16="http://schemas.microsoft.com/office/drawing/2014/main" val="3567517940"/>
                      </a:ext>
                    </a:extLst>
                  </a:tr>
                  <a:tr h="1554480">
                    <a:tc>
                      <a:txBody>
                        <a:bodyPr/>
                        <a:lstStyle/>
                        <a:p>
                          <a:endParaRPr lang="zh-CN"/>
                        </a:p>
                      </a:txBody>
                      <a:tcPr>
                        <a:blipFill>
                          <a:blip r:embed="rId3"/>
                          <a:stretch>
                            <a:fillRect l="-120" t="-43922" r="-130205" b="-20627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a:t>γ</a:t>
                          </a:r>
                          <a:r>
                            <a:rPr lang="zh-CN" altLang="en-US" sz="3200" dirty="0"/>
                            <a:t>是一个阈值，应用这样的阈值可以有助于最大限度地分离假定的真实和虚假链路之间的信号和噪声</a:t>
                          </a:r>
                        </a:p>
                      </a:txBody>
                      <a:tcPr/>
                    </a:tc>
                    <a:extLst>
                      <a:ext uri="{0D108BD9-81ED-4DB2-BD59-A6C34878D82A}">
                        <a16:rowId xmlns:a16="http://schemas.microsoft.com/office/drawing/2014/main" val="1479079389"/>
                      </a:ext>
                    </a:extLst>
                  </a:tr>
                  <a:tr h="579120">
                    <a:tc>
                      <a:txBody>
                        <a:bodyPr/>
                        <a:lstStyle/>
                        <a:p>
                          <a:pPr algn="ctr"/>
                          <a:endParaRPr lang="zh-CN" altLang="en-US" sz="3200" dirty="0"/>
                        </a:p>
                      </a:txBody>
                      <a:tcPr/>
                    </a:tc>
                    <a:tc>
                      <a:txBody>
                        <a:bodyPr/>
                        <a:lstStyle/>
                        <a:p>
                          <a:r>
                            <a:rPr lang="zh-CN" altLang="en-US" sz="3200" dirty="0"/>
                            <a:t>邻接矩阵</a:t>
                          </a:r>
                        </a:p>
                      </a:txBody>
                      <a:tcPr/>
                    </a:tc>
                    <a:extLst>
                      <a:ext uri="{0D108BD9-81ED-4DB2-BD59-A6C34878D82A}">
                        <a16:rowId xmlns:a16="http://schemas.microsoft.com/office/drawing/2014/main" val="3794897931"/>
                      </a:ext>
                    </a:extLst>
                  </a:tr>
                  <a:tr h="672783">
                    <a:tc>
                      <a:txBody>
                        <a:bodyPr/>
                        <a:lstStyle/>
                        <a:p>
                          <a:pPr algn="ctr"/>
                          <a:r>
                            <a:rPr lang="en-US" altLang="zh-CN" sz="3200" dirty="0"/>
                            <a:t>C</a:t>
                          </a:r>
                          <a:endParaRPr lang="zh-CN"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t>聚类成员集</a:t>
                          </a:r>
                        </a:p>
                      </a:txBody>
                      <a:tcPr/>
                    </a:tc>
                    <a:extLst>
                      <a:ext uri="{0D108BD9-81ED-4DB2-BD59-A6C34878D82A}">
                        <a16:rowId xmlns:a16="http://schemas.microsoft.com/office/drawing/2014/main" val="858387939"/>
                      </a:ext>
                    </a:extLst>
                  </a:tr>
                  <a:tr h="584399">
                    <a:tc>
                      <a:txBody>
                        <a:bodyPr/>
                        <a:lstStyle/>
                        <a:p>
                          <a:endParaRPr lang="zh-CN"/>
                        </a:p>
                      </a:txBody>
                      <a:tcPr>
                        <a:blipFill>
                          <a:blip r:embed="rId3"/>
                          <a:stretch>
                            <a:fillRect l="-120" t="-596875" r="-130205" b="-23333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t>客户端</a:t>
                          </a:r>
                          <a:r>
                            <a:rPr lang="en-US" altLang="zh-CN" sz="3200" dirty="0" err="1"/>
                            <a:t>i</a:t>
                          </a:r>
                          <a:r>
                            <a:rPr lang="zh-CN" altLang="en-US" sz="3200" dirty="0"/>
                            <a:t>数据状态变化的标志</a:t>
                          </a:r>
                        </a:p>
                      </a:txBody>
                      <a:tcPr/>
                    </a:tc>
                    <a:extLst>
                      <a:ext uri="{0D108BD9-81ED-4DB2-BD59-A6C34878D82A}">
                        <a16:rowId xmlns:a16="http://schemas.microsoft.com/office/drawing/2014/main" val="3514393639"/>
                      </a:ext>
                    </a:extLst>
                  </a:tr>
                  <a:tr h="584399">
                    <a:tc>
                      <a:txBody>
                        <a:bodyPr/>
                        <a:lstStyle/>
                        <a:p>
                          <a:pPr algn="ctr"/>
                          <a:r>
                            <a:rPr lang="en-US" altLang="zh-CN" sz="3200" dirty="0"/>
                            <a:t>G(•)</a:t>
                          </a:r>
                          <a:endParaRPr lang="zh-CN" altLang="en-US" sz="3200" dirty="0"/>
                        </a:p>
                      </a:txBody>
                      <a:tcPr/>
                    </a:tc>
                    <a:tc>
                      <a:txBody>
                        <a:bodyPr/>
                        <a:lstStyle/>
                        <a:p>
                          <a:r>
                            <a:rPr lang="zh-CN" altLang="en-US" sz="3200" dirty="0"/>
                            <a:t>编码器</a:t>
                          </a:r>
                        </a:p>
                      </a:txBody>
                      <a:tcPr/>
                    </a:tc>
                    <a:extLst>
                      <a:ext uri="{0D108BD9-81ED-4DB2-BD59-A6C34878D82A}">
                        <a16:rowId xmlns:a16="http://schemas.microsoft.com/office/drawing/2014/main" val="1803643342"/>
                      </a:ext>
                    </a:extLst>
                  </a:tr>
                  <a:tr h="584399">
                    <a:tc>
                      <a:txBody>
                        <a:bodyPr/>
                        <a:lstStyle/>
                        <a:p>
                          <a:pPr algn="ctr"/>
                          <a:r>
                            <a:rPr lang="en-US" altLang="zh-CN" sz="3200" dirty="0"/>
                            <a:t>ρ</a:t>
                          </a:r>
                          <a:endParaRPr lang="zh-CN" altLang="en-US" sz="3200" dirty="0"/>
                        </a:p>
                      </a:txBody>
                      <a:tcPr/>
                    </a:tc>
                    <a:tc>
                      <a:txBody>
                        <a:bodyPr/>
                        <a:lstStyle/>
                        <a:p>
                          <a:r>
                            <a:rPr lang="zh-CN" altLang="en-US" sz="3200" dirty="0"/>
                            <a:t>客户参与率</a:t>
                          </a:r>
                        </a:p>
                      </a:txBody>
                      <a:tcPr/>
                    </a:tc>
                    <a:extLst>
                      <a:ext uri="{0D108BD9-81ED-4DB2-BD59-A6C34878D82A}">
                        <a16:rowId xmlns:a16="http://schemas.microsoft.com/office/drawing/2014/main" val="4151093535"/>
                      </a:ext>
                    </a:extLst>
                  </a:tr>
                </a:tbl>
              </a:graphicData>
            </a:graphic>
          </p:graphicFrame>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32349EB6-E593-E67F-44BE-C7AD65284D98}"/>
                  </a:ext>
                </a:extLst>
              </p:cNvPr>
              <p:cNvSpPr txBox="1"/>
              <p:nvPr/>
            </p:nvSpPr>
            <p:spPr>
              <a:xfrm>
                <a:off x="2604770" y="3621735"/>
                <a:ext cx="417830" cy="43967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0" i="1" smtClean="0">
                              <a:latin typeface="Cambria Math" panose="02040503050406030204" pitchFamily="18" charset="0"/>
                            </a:rPr>
                            <m:t>𝐴</m:t>
                          </m:r>
                        </m:e>
                      </m:acc>
                    </m:oMath>
                  </m:oMathPara>
                </a14:m>
                <a:endParaRPr lang="zh-CN" altLang="en-US" sz="2800" dirty="0"/>
              </a:p>
            </p:txBody>
          </p:sp>
        </mc:Choice>
        <mc:Fallback>
          <p:sp>
            <p:nvSpPr>
              <p:cNvPr id="4" name="文本框 3">
                <a:extLst>
                  <a:ext uri="{FF2B5EF4-FFF2-40B4-BE49-F238E27FC236}">
                    <a16:creationId xmlns:a16="http://schemas.microsoft.com/office/drawing/2014/main" id="{32349EB6-E593-E67F-44BE-C7AD65284D98}"/>
                  </a:ext>
                </a:extLst>
              </p:cNvPr>
              <p:cNvSpPr txBox="1">
                <a:spLocks noRot="1" noChangeAspect="1" noMove="1" noResize="1" noEditPoints="1" noAdjustHandles="1" noChangeArrowheads="1" noChangeShapeType="1" noTextEdit="1"/>
              </p:cNvSpPr>
              <p:nvPr/>
            </p:nvSpPr>
            <p:spPr>
              <a:xfrm>
                <a:off x="2604770" y="3621735"/>
                <a:ext cx="417830" cy="43967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2868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407504" y="427444"/>
            <a:ext cx="8333222" cy="584775"/>
          </a:xfrm>
        </p:spPr>
        <p:txBody>
          <a:bodyPr>
            <a:normAutofit fontScale="90000"/>
          </a:bodyPr>
          <a:lstStyle/>
          <a:p>
            <a:r>
              <a:rPr lang="zh-CN" altLang="en-US" dirty="0"/>
              <a:t>三、框架</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5</a:t>
            </a:fld>
            <a:endParaRPr lang="en-IN" dirty="0"/>
          </a:p>
        </p:txBody>
      </p:sp>
      <p:sp>
        <p:nvSpPr>
          <p:cNvPr id="4" name="文本框 3">
            <a:extLst>
              <a:ext uri="{FF2B5EF4-FFF2-40B4-BE49-F238E27FC236}">
                <a16:creationId xmlns:a16="http://schemas.microsoft.com/office/drawing/2014/main" id="{BF8F3047-E87E-4AE7-BE7C-DE447876D091}"/>
              </a:ext>
            </a:extLst>
          </p:cNvPr>
          <p:cNvSpPr txBox="1"/>
          <p:nvPr/>
        </p:nvSpPr>
        <p:spPr>
          <a:xfrm>
            <a:off x="636104" y="2266122"/>
            <a:ext cx="9462053" cy="584775"/>
          </a:xfrm>
          <a:prstGeom prst="rect">
            <a:avLst/>
          </a:prstGeom>
          <a:noFill/>
        </p:spPr>
        <p:txBody>
          <a:bodyPr wrap="square" rtlCol="0">
            <a:spAutoFit/>
          </a:bodyPr>
          <a:lstStyle/>
          <a:p>
            <a:pPr algn="just"/>
            <a:r>
              <a:rPr lang="zh-CN" altLang="en-US" sz="3200" dirty="0"/>
              <a:t>         </a:t>
            </a:r>
            <a:endParaRPr lang="en-US" altLang="zh-CN" sz="3200" b="1" dirty="0"/>
          </a:p>
        </p:txBody>
      </p:sp>
      <p:pic>
        <p:nvPicPr>
          <p:cNvPr id="7" name="图片 6">
            <a:extLst>
              <a:ext uri="{FF2B5EF4-FFF2-40B4-BE49-F238E27FC236}">
                <a16:creationId xmlns:a16="http://schemas.microsoft.com/office/drawing/2014/main" id="{C8BCBF07-471A-A0DD-79C9-B86774A92EEC}"/>
              </a:ext>
            </a:extLst>
          </p:cNvPr>
          <p:cNvPicPr>
            <a:picLocks noChangeAspect="1"/>
          </p:cNvPicPr>
          <p:nvPr/>
        </p:nvPicPr>
        <p:blipFill rotWithShape="1">
          <a:blip r:embed="rId3"/>
          <a:srcRect l="7688" t="16964" r="38219" b="27678"/>
          <a:stretch/>
        </p:blipFill>
        <p:spPr>
          <a:xfrm>
            <a:off x="1351461" y="1167804"/>
            <a:ext cx="9795510" cy="5262752"/>
          </a:xfrm>
          <a:prstGeom prst="rect">
            <a:avLst/>
          </a:prstGeom>
        </p:spPr>
      </p:pic>
    </p:spTree>
    <p:extLst>
      <p:ext uri="{BB962C8B-B14F-4D97-AF65-F5344CB8AC3E}">
        <p14:creationId xmlns:p14="http://schemas.microsoft.com/office/powerpoint/2010/main" val="2387196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205740" y="209262"/>
            <a:ext cx="8333222" cy="584775"/>
          </a:xfrm>
        </p:spPr>
        <p:txBody>
          <a:bodyPr>
            <a:normAutofit fontScale="90000"/>
          </a:bodyPr>
          <a:lstStyle/>
          <a:p>
            <a:r>
              <a:rPr lang="zh-CN" altLang="en-US" dirty="0"/>
              <a:t>四、学习客户端的相关性</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6</a:t>
            </a:fld>
            <a:endParaRPr lang="en-IN"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F8F3047-E87E-4AE7-BE7C-DE447876D091}"/>
                  </a:ext>
                </a:extLst>
              </p:cNvPr>
              <p:cNvSpPr txBox="1"/>
              <p:nvPr/>
            </p:nvSpPr>
            <p:spPr>
              <a:xfrm>
                <a:off x="205740" y="1240078"/>
                <a:ext cx="11780520" cy="5116272"/>
              </a:xfrm>
              <a:prstGeom prst="rect">
                <a:avLst/>
              </a:prstGeom>
              <a:noFill/>
            </p:spPr>
            <p:txBody>
              <a:bodyPr wrap="square" rtlCol="0">
                <a:spAutoFit/>
              </a:bodyPr>
              <a:lstStyle/>
              <a:p>
                <a:pPr algn="just"/>
                <a:r>
                  <a:rPr lang="en-US" altLang="zh-CN" sz="3200" b="0" i="0" dirty="0">
                    <a:solidFill>
                      <a:srgbClr val="000000"/>
                    </a:solidFill>
                    <a:effectLst/>
                    <a:latin typeface="Arial" panose="020B0604020202020204" pitchFamily="34" charset="0"/>
                  </a:rPr>
                  <a:t>	</a:t>
                </a:r>
                <a:r>
                  <a:rPr lang="zh-CN" altLang="en-US" sz="3200" dirty="0">
                    <a:solidFill>
                      <a:srgbClr val="000000"/>
                    </a:solidFill>
                    <a:latin typeface="Arial" panose="020B0604020202020204" pitchFamily="34" charset="0"/>
                  </a:rPr>
                  <a:t>服务器为客户机提供预训练且可微调</a:t>
                </a:r>
                <a:r>
                  <a:rPr lang="zh-CN" altLang="en-US" sz="3200" dirty="0">
                    <a:solidFill>
                      <a:srgbClr val="FF0000"/>
                    </a:solidFill>
                    <a:latin typeface="Arial" panose="020B0604020202020204" pitchFamily="34" charset="0"/>
                  </a:rPr>
                  <a:t>编码器</a:t>
                </a:r>
                <a:r>
                  <a:rPr lang="zh-CN" altLang="en-US" sz="3200" dirty="0">
                    <a:solidFill>
                      <a:srgbClr val="000000"/>
                    </a:solidFill>
                    <a:latin typeface="Arial" panose="020B0604020202020204" pitchFamily="34" charset="0"/>
                  </a:rPr>
                  <a:t>，客户端</a:t>
                </a:r>
                <a:r>
                  <a:rPr lang="zh-CN" altLang="en-US" sz="3200" b="0" i="0" dirty="0">
                    <a:solidFill>
                      <a:srgbClr val="000000"/>
                    </a:solidFill>
                    <a:effectLst/>
                    <a:latin typeface="Arial" panose="020B0604020202020204" pitchFamily="34" charset="0"/>
                  </a:rPr>
                  <a:t>接收到</a:t>
                </a:r>
                <a:r>
                  <a:rPr lang="en-US" altLang="zh-CN" sz="3200" b="0" i="0" dirty="0">
                    <a:solidFill>
                      <a:srgbClr val="000000"/>
                    </a:solidFill>
                    <a:effectLst/>
                    <a:latin typeface="Arial" panose="020B0604020202020204" pitchFamily="34" charset="0"/>
                  </a:rPr>
                  <a:t>G</a:t>
                </a:r>
                <a:r>
                  <a:rPr lang="en-US" altLang="zh-CN" sz="3200" dirty="0">
                    <a:solidFill>
                      <a:srgbClr val="000000"/>
                    </a:solidFill>
                    <a:latin typeface="Arial" panose="020B0604020202020204" pitchFamily="34" charset="0"/>
                  </a:rPr>
                  <a:t>(</a:t>
                </a:r>
                <a:r>
                  <a:rPr lang="en-US" altLang="zh-CN" sz="3200" b="0" i="0" dirty="0">
                    <a:solidFill>
                      <a:srgbClr val="000000"/>
                    </a:solidFill>
                    <a:effectLst/>
                    <a:latin typeface="Arial" panose="020B0604020202020204" pitchFamily="34" charset="0"/>
                  </a:rPr>
                  <a:t>·</a:t>
                </a:r>
                <a:r>
                  <a:rPr lang="en-US" altLang="zh-CN"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时</a:t>
                </a:r>
                <a:r>
                  <a:rPr lang="zh-CN" altLang="en-US" sz="3200" dirty="0">
                    <a:solidFill>
                      <a:srgbClr val="000000"/>
                    </a:solidFill>
                    <a:latin typeface="Arial" panose="020B0604020202020204" pitchFamily="34" charset="0"/>
                  </a:rPr>
                  <a:t>，</a:t>
                </a:r>
                <a:r>
                  <a:rPr lang="zh-CN" altLang="en-US" sz="3200" b="0" i="0" dirty="0">
                    <a:solidFill>
                      <a:srgbClr val="000000"/>
                    </a:solidFill>
                    <a:effectLst/>
                    <a:latin typeface="Arial" panose="020B0604020202020204" pitchFamily="34" charset="0"/>
                  </a:rPr>
                  <a:t>客户端计算</a:t>
                </a:r>
                <a14:m>
                  <m:oMath xmlns:m="http://schemas.openxmlformats.org/officeDocument/2006/math">
                    <m:sSub>
                      <m:sSubPr>
                        <m:ctrlPr>
                          <a:rPr lang="en-US" altLang="zh-CN" sz="3200" b="0" i="1" smtClean="0">
                            <a:solidFill>
                              <a:srgbClr val="000000"/>
                            </a:solidFill>
                            <a:effectLst/>
                            <a:latin typeface="Cambria Math" panose="02040503050406030204" pitchFamily="18" charset="0"/>
                          </a:rPr>
                        </m:ctrlPr>
                      </m:sSubPr>
                      <m:e>
                        <m:r>
                          <m:rPr>
                            <m:sty m:val="p"/>
                          </m:rPr>
                          <a:rPr lang="en-US" altLang="zh-CN" sz="3200" i="1">
                            <a:solidFill>
                              <a:srgbClr val="000000"/>
                            </a:solidFill>
                            <a:latin typeface="Cambria Math" panose="02040503050406030204" pitchFamily="18" charset="0"/>
                          </a:rPr>
                          <m:t>ε</m:t>
                        </m:r>
                      </m:e>
                      <m:sub>
                        <m:r>
                          <a:rPr lang="en-US" altLang="zh-CN" sz="3200" b="0" i="1" smtClean="0">
                            <a:solidFill>
                              <a:srgbClr val="000000"/>
                            </a:solidFill>
                            <a:effectLst/>
                            <a:latin typeface="Cambria Math" panose="02040503050406030204" pitchFamily="18" charset="0"/>
                          </a:rPr>
                          <m:t>𝑚</m:t>
                        </m:r>
                      </m:sub>
                    </m:sSub>
                  </m:oMath>
                </a14:m>
                <a:r>
                  <a:rPr lang="en-US" altLang="zh-CN" sz="3200" b="0" i="0" dirty="0">
                    <a:solidFill>
                      <a:srgbClr val="000000"/>
                    </a:solidFill>
                    <a:effectLst/>
                    <a:latin typeface="Arial" panose="020B0604020202020204" pitchFamily="34" charset="0"/>
                  </a:rPr>
                  <a:t>:=G(</a:t>
                </a:r>
                <a14:m>
                  <m:oMath xmlns:m="http://schemas.openxmlformats.org/officeDocument/2006/math">
                    <m:sSub>
                      <m:sSubPr>
                        <m:ctrlPr>
                          <a:rPr lang="en-US" altLang="zh-CN" sz="3200" i="1">
                            <a:solidFill>
                              <a:srgbClr val="000000"/>
                            </a:solidFill>
                            <a:latin typeface="Cambria Math" panose="02040503050406030204" pitchFamily="18" charset="0"/>
                          </a:rPr>
                        </m:ctrlPr>
                      </m:sSubPr>
                      <m:e>
                        <m:r>
                          <a:rPr lang="en-US" altLang="zh-CN" sz="3200" b="0" i="1" smtClean="0">
                            <a:solidFill>
                              <a:srgbClr val="000000"/>
                            </a:solidFill>
                            <a:latin typeface="Cambria Math" panose="02040503050406030204" pitchFamily="18" charset="0"/>
                          </a:rPr>
                          <m:t>𝐷</m:t>
                        </m:r>
                      </m:e>
                      <m:sub>
                        <m:r>
                          <a:rPr lang="en-US" altLang="zh-CN" sz="3200" i="1">
                            <a:solidFill>
                              <a:srgbClr val="000000"/>
                            </a:solidFill>
                            <a:latin typeface="Cambria Math" panose="02040503050406030204" pitchFamily="18" charset="0"/>
                          </a:rPr>
                          <m:t>𝑚</m:t>
                        </m:r>
                      </m:sub>
                    </m:sSub>
                  </m:oMath>
                </a14:m>
                <a:r>
                  <a:rPr lang="en-US" altLang="zh-CN" sz="3200" dirty="0">
                    <a:solidFill>
                      <a:srgbClr val="000000"/>
                    </a:solidFill>
                    <a:latin typeface="Arial" panose="020B0604020202020204" pitchFamily="34" charset="0"/>
                  </a:rPr>
                  <a:t>)</a:t>
                </a:r>
                <a:r>
                  <a:rPr lang="zh-CN" altLang="en-US" sz="3200" dirty="0">
                    <a:solidFill>
                      <a:srgbClr val="000000"/>
                    </a:solidFill>
                    <a:latin typeface="Arial" panose="020B0604020202020204" pitchFamily="34" charset="0"/>
                  </a:rPr>
                  <a:t>，对</a:t>
                </a:r>
                <a:r>
                  <a:rPr lang="zh-CN" altLang="en-US" sz="3200" dirty="0"/>
                  <a:t>客户端的数据</a:t>
                </a:r>
                <a:r>
                  <a:rPr lang="zh-CN" altLang="en-US" sz="3200" dirty="0">
                    <a:solidFill>
                      <a:srgbClr val="000000"/>
                    </a:solidFill>
                    <a:latin typeface="Arial" panose="020B0604020202020204" pitchFamily="34" charset="0"/>
                  </a:rPr>
                  <a:t>进行一次</a:t>
                </a:r>
                <a:r>
                  <a:rPr lang="zh-CN" altLang="en-US" sz="3200" dirty="0"/>
                  <a:t>压缩编码，</a:t>
                </a:r>
                <a:r>
                  <a:rPr lang="zh-CN" altLang="en-US" sz="3200" dirty="0">
                    <a:solidFill>
                      <a:srgbClr val="000000"/>
                    </a:solidFill>
                    <a:latin typeface="Arial" panose="020B0604020202020204" pitchFamily="34" charset="0"/>
                  </a:rPr>
                  <a:t>得到嵌入集</a:t>
                </a:r>
                <a14:m>
                  <m:oMath xmlns:m="http://schemas.openxmlformats.org/officeDocument/2006/math">
                    <m:sSub>
                      <m:sSubPr>
                        <m:ctrlPr>
                          <a:rPr lang="en-US" altLang="zh-CN" sz="3200" i="1">
                            <a:solidFill>
                              <a:srgbClr val="000000"/>
                            </a:solidFill>
                            <a:latin typeface="Cambria Math" panose="02040503050406030204" pitchFamily="18" charset="0"/>
                          </a:rPr>
                        </m:ctrlPr>
                      </m:sSubPr>
                      <m:e>
                        <m:r>
                          <m:rPr>
                            <m:sty m:val="p"/>
                          </m:rPr>
                          <a:rPr lang="en-US" altLang="zh-CN" sz="3200" i="1">
                            <a:solidFill>
                              <a:srgbClr val="000000"/>
                            </a:solidFill>
                            <a:latin typeface="Cambria Math" panose="02040503050406030204" pitchFamily="18" charset="0"/>
                          </a:rPr>
                          <m:t>ε</m:t>
                        </m:r>
                      </m:e>
                      <m:sub>
                        <m:r>
                          <a:rPr lang="en-US" altLang="zh-CN" sz="3200" i="1">
                            <a:solidFill>
                              <a:srgbClr val="000000"/>
                            </a:solidFill>
                            <a:latin typeface="Cambria Math" panose="02040503050406030204" pitchFamily="18" charset="0"/>
                          </a:rPr>
                          <m:t>𝑚</m:t>
                        </m:r>
                      </m:sub>
                    </m:sSub>
                    <m:r>
                      <a:rPr lang="en-US" altLang="zh-CN" sz="3200" i="1">
                        <a:solidFill>
                          <a:srgbClr val="000000"/>
                        </a:solidFill>
                        <a:latin typeface="Cambria Math" panose="02040503050406030204" pitchFamily="18" charset="0"/>
                      </a:rPr>
                      <m:t> </m:t>
                    </m:r>
                  </m:oMath>
                </a14:m>
                <a:r>
                  <a:rPr lang="zh-CN" altLang="en-US" sz="3200" dirty="0">
                    <a:solidFill>
                      <a:srgbClr val="000000"/>
                    </a:solidFill>
                    <a:latin typeface="Arial" panose="020B0604020202020204" pitchFamily="34" charset="0"/>
                  </a:rPr>
                  <a:t>，其元素存在于</a:t>
                </a:r>
                <a14:m>
                  <m:oMath xmlns:m="http://schemas.openxmlformats.org/officeDocument/2006/math">
                    <m:sSup>
                      <m:sSupPr>
                        <m:ctrlPr>
                          <a:rPr lang="en-US" altLang="zh-CN" sz="3200" i="1">
                            <a:solidFill>
                              <a:srgbClr val="000000"/>
                            </a:solidFill>
                            <a:latin typeface="Cambria Math" panose="02040503050406030204" pitchFamily="18" charset="0"/>
                          </a:rPr>
                        </m:ctrlPr>
                      </m:sSupPr>
                      <m:e>
                        <m:r>
                          <a:rPr lang="en-US" altLang="zh-CN" sz="3200" i="1">
                            <a:solidFill>
                              <a:srgbClr val="000000"/>
                            </a:solidFill>
                            <a:latin typeface="Cambria Math" panose="02040503050406030204" pitchFamily="18" charset="0"/>
                          </a:rPr>
                          <m:t>𝑅</m:t>
                        </m:r>
                      </m:e>
                      <m:sup>
                        <m:r>
                          <a:rPr lang="en-US" altLang="zh-CN" sz="3200" i="1">
                            <a:solidFill>
                              <a:srgbClr val="000000"/>
                            </a:solidFill>
                            <a:latin typeface="Cambria Math" panose="02040503050406030204" pitchFamily="18" charset="0"/>
                          </a:rPr>
                          <m:t>𝑒</m:t>
                        </m:r>
                      </m:sup>
                    </m:sSup>
                  </m:oMath>
                </a14:m>
                <a:r>
                  <a:rPr lang="zh-CN" altLang="en-US" sz="3200" dirty="0">
                    <a:solidFill>
                      <a:srgbClr val="000000"/>
                    </a:solidFill>
                    <a:latin typeface="Arial" panose="020B0604020202020204" pitchFamily="34" charset="0"/>
                  </a:rPr>
                  <a:t>中。</a:t>
                </a:r>
                <a:endParaRPr lang="en-US" altLang="zh-CN" sz="3200" dirty="0">
                  <a:solidFill>
                    <a:srgbClr val="000000"/>
                  </a:solidFill>
                  <a:latin typeface="Arial" panose="020B0604020202020204" pitchFamily="34" charset="0"/>
                </a:endParaRPr>
              </a:p>
              <a:p>
                <a:pPr algn="just"/>
                <a:r>
                  <a:rPr lang="en-US" altLang="zh-CN" sz="3200" dirty="0">
                    <a:solidFill>
                      <a:srgbClr val="000000"/>
                    </a:solidFill>
                    <a:latin typeface="Arial" panose="020B0604020202020204" pitchFamily="34" charset="0"/>
                  </a:rPr>
                  <a:t>	</a:t>
                </a:r>
                <a:r>
                  <a:rPr lang="zh-CN" altLang="en-US" sz="3200" dirty="0">
                    <a:solidFill>
                      <a:srgbClr val="000000"/>
                    </a:solidFill>
                    <a:latin typeface="Arial" panose="020B0604020202020204" pitchFamily="34" charset="0"/>
                  </a:rPr>
                  <a:t>然后对每个</a:t>
                </a:r>
                <a:r>
                  <a:rPr lang="zh-CN" altLang="en-US" sz="3200" b="0" i="0" dirty="0">
                    <a:solidFill>
                      <a:srgbClr val="000000"/>
                    </a:solidFill>
                    <a:effectLst/>
                    <a:latin typeface="Arial" panose="020B0604020202020204" pitchFamily="34" charset="0"/>
                  </a:rPr>
                  <a:t>客户端在</a:t>
                </a:r>
                <a14:m>
                  <m:oMath xmlns:m="http://schemas.openxmlformats.org/officeDocument/2006/math">
                    <m:sSub>
                      <m:sSubPr>
                        <m:ctrlPr>
                          <a:rPr lang="en-US" altLang="zh-CN" sz="3200" b="0" i="1" smtClean="0">
                            <a:solidFill>
                              <a:srgbClr val="000000"/>
                            </a:solidFill>
                            <a:effectLst/>
                            <a:latin typeface="Cambria Math" panose="02040503050406030204" pitchFamily="18" charset="0"/>
                          </a:rPr>
                        </m:ctrlPr>
                      </m:sSubPr>
                      <m:e>
                        <m:r>
                          <m:rPr>
                            <m:sty m:val="p"/>
                          </m:rPr>
                          <a:rPr lang="en-US" altLang="zh-CN" sz="3200" i="1">
                            <a:solidFill>
                              <a:srgbClr val="000000"/>
                            </a:solidFill>
                            <a:latin typeface="Cambria Math" panose="02040503050406030204" pitchFamily="18" charset="0"/>
                          </a:rPr>
                          <m:t>ε</m:t>
                        </m:r>
                      </m:e>
                      <m:sub>
                        <m:r>
                          <a:rPr lang="en-US" altLang="zh-CN" sz="3200" b="0" i="1" smtClean="0">
                            <a:solidFill>
                              <a:srgbClr val="000000"/>
                            </a:solidFill>
                            <a:effectLst/>
                            <a:latin typeface="Cambria Math" panose="02040503050406030204" pitchFamily="18" charset="0"/>
                          </a:rPr>
                          <m:t>𝑚</m:t>
                        </m:r>
                      </m:sub>
                    </m:sSub>
                  </m:oMath>
                </a14:m>
                <a:r>
                  <a:rPr lang="zh-CN" altLang="en-US" sz="3200" b="0" i="0" dirty="0">
                    <a:solidFill>
                      <a:srgbClr val="000000"/>
                    </a:solidFill>
                    <a:effectLst/>
                    <a:latin typeface="Arial" panose="020B0604020202020204" pitchFamily="34" charset="0"/>
                  </a:rPr>
                  <a:t>上应用</a:t>
                </a:r>
                <a:r>
                  <a:rPr lang="en-US" altLang="zh-CN" sz="3200" b="0" i="0" dirty="0">
                    <a:solidFill>
                      <a:srgbClr val="FF0000"/>
                    </a:solidFill>
                    <a:effectLst/>
                    <a:latin typeface="Arial" panose="020B0604020202020204" pitchFamily="34" charset="0"/>
                  </a:rPr>
                  <a:t>k-MEANS</a:t>
                </a:r>
                <a:r>
                  <a:rPr lang="zh-CN" altLang="en-US" sz="3200" dirty="0">
                    <a:solidFill>
                      <a:srgbClr val="000000"/>
                    </a:solidFill>
                    <a:latin typeface="Arial" panose="020B0604020202020204" pitchFamily="34" charset="0"/>
                  </a:rPr>
                  <a:t>，并将结果</a:t>
                </a:r>
                <a14:m>
                  <m:oMath xmlns:m="http://schemas.openxmlformats.org/officeDocument/2006/math">
                    <m:sSub>
                      <m:sSubPr>
                        <m:ctrlPr>
                          <a:rPr lang="en-US" altLang="zh-CN" sz="3200" i="1">
                            <a:solidFill>
                              <a:srgbClr val="000000"/>
                            </a:solidFill>
                            <a:latin typeface="Cambria Math" panose="02040503050406030204" pitchFamily="18" charset="0"/>
                          </a:rPr>
                        </m:ctrlPr>
                      </m:sSubPr>
                      <m:e>
                        <m:r>
                          <a:rPr lang="en-US" altLang="zh-CN" sz="3200" b="0" i="1" smtClean="0">
                            <a:solidFill>
                              <a:srgbClr val="000000"/>
                            </a:solidFill>
                            <a:latin typeface="Cambria Math" panose="02040503050406030204" pitchFamily="18" charset="0"/>
                          </a:rPr>
                          <m:t>𝑀</m:t>
                        </m:r>
                      </m:e>
                      <m:sub>
                        <m:r>
                          <a:rPr lang="en-US" altLang="zh-CN" sz="3200" i="1">
                            <a:solidFill>
                              <a:srgbClr val="000000"/>
                            </a:solidFill>
                            <a:latin typeface="Cambria Math" panose="02040503050406030204" pitchFamily="18" charset="0"/>
                          </a:rPr>
                          <m:t>𝑚</m:t>
                        </m:r>
                      </m:sub>
                    </m:sSub>
                    <m:r>
                      <a:rPr lang="en-US" altLang="zh-CN" sz="3200" i="1">
                        <a:solidFill>
                          <a:srgbClr val="000000"/>
                        </a:solidFill>
                        <a:latin typeface="Cambria Math" panose="02040503050406030204" pitchFamily="18" charset="0"/>
                      </a:rPr>
                      <m:t> </m:t>
                    </m:r>
                  </m:oMath>
                </a14:m>
                <a:r>
                  <a:rPr lang="en-US" altLang="zh-CN" sz="3200" dirty="0">
                    <a:solidFill>
                      <a:srgbClr val="000000"/>
                    </a:solidFill>
                    <a:latin typeface="Arial" panose="020B0604020202020204" pitchFamily="34" charset="0"/>
                  </a:rPr>
                  <a:t>:=</a:t>
                </a:r>
                <a:r>
                  <a:rPr lang="zh-CN" altLang="en-US" sz="3200" dirty="0">
                    <a:solidFill>
                      <a:srgbClr val="000000"/>
                    </a:solidFill>
                    <a:latin typeface="Arial" panose="020B0604020202020204" pitchFamily="34" charset="0"/>
                  </a:rPr>
                  <a:t>｛</a:t>
                </a:r>
                <a:r>
                  <a:rPr lang="en-US" altLang="zh-CN" sz="3200" dirty="0">
                    <a:solidFill>
                      <a:srgbClr val="000000"/>
                    </a:solidFill>
                  </a:rPr>
                  <a:t> </a:t>
                </a:r>
                <a14:m>
                  <m:oMath xmlns:m="http://schemas.openxmlformats.org/officeDocument/2006/math">
                    <m:sSub>
                      <m:sSubPr>
                        <m:ctrlPr>
                          <a:rPr lang="en-US" altLang="zh-CN" sz="3200" i="1">
                            <a:solidFill>
                              <a:srgbClr val="000000"/>
                            </a:solidFill>
                            <a:latin typeface="Cambria Math" panose="02040503050406030204" pitchFamily="18" charset="0"/>
                          </a:rPr>
                        </m:ctrlPr>
                      </m:sSubPr>
                      <m:e>
                        <m:r>
                          <m:rPr>
                            <m:sty m:val="p"/>
                          </m:rPr>
                          <a:rPr lang="en-US" altLang="zh-CN" sz="3200" i="1" smtClean="0">
                            <a:solidFill>
                              <a:srgbClr val="000000"/>
                            </a:solidFill>
                            <a:latin typeface="Cambria Math" panose="02040503050406030204" pitchFamily="18" charset="0"/>
                          </a:rPr>
                          <m:t>μ</m:t>
                        </m:r>
                      </m:e>
                      <m:sub>
                        <m:r>
                          <a:rPr lang="en-US" altLang="zh-CN" sz="3200" i="1">
                            <a:solidFill>
                              <a:srgbClr val="000000"/>
                            </a:solidFill>
                            <a:latin typeface="Cambria Math" panose="02040503050406030204" pitchFamily="18" charset="0"/>
                          </a:rPr>
                          <m:t>1</m:t>
                        </m:r>
                      </m:sub>
                    </m:sSub>
                    <m:r>
                      <a:rPr lang="en-US" altLang="zh-CN" sz="3200" i="1">
                        <a:solidFill>
                          <a:srgbClr val="000000"/>
                        </a:solidFill>
                        <a:latin typeface="Cambria Math" panose="02040503050406030204" pitchFamily="18" charset="0"/>
                      </a:rPr>
                      <m:t> </m:t>
                    </m:r>
                  </m:oMath>
                </a14:m>
                <a:r>
                  <a:rPr lang="zh-CN" altLang="en-US" sz="3200" dirty="0">
                    <a:solidFill>
                      <a:srgbClr val="000000"/>
                    </a:solidFill>
                    <a:latin typeface="Arial" panose="020B0604020202020204" pitchFamily="34" charset="0"/>
                  </a:rPr>
                  <a:t>，</a:t>
                </a:r>
                <a:r>
                  <a:rPr lang="en-US" altLang="zh-CN" sz="3200" dirty="0">
                    <a:solidFill>
                      <a:srgbClr val="000000"/>
                    </a:solidFill>
                    <a:latin typeface="Arial" panose="020B0604020202020204" pitchFamily="34" charset="0"/>
                  </a:rPr>
                  <a:t>···</a:t>
                </a:r>
                <a:r>
                  <a:rPr lang="zh-CN" altLang="en-US" sz="3200" dirty="0">
                    <a:solidFill>
                      <a:srgbClr val="000000"/>
                    </a:solidFill>
                    <a:latin typeface="Arial" panose="020B0604020202020204" pitchFamily="34" charset="0"/>
                  </a:rPr>
                  <a:t>，</a:t>
                </a:r>
                <a:r>
                  <a:rPr lang="en-US" altLang="zh-CN" sz="3200" dirty="0">
                    <a:solidFill>
                      <a:srgbClr val="000000"/>
                    </a:solidFill>
                  </a:rPr>
                  <a:t> </a:t>
                </a:r>
                <a14:m>
                  <m:oMath xmlns:m="http://schemas.openxmlformats.org/officeDocument/2006/math">
                    <m:sSub>
                      <m:sSubPr>
                        <m:ctrlPr>
                          <a:rPr lang="en-US" altLang="zh-CN" sz="3200" i="1">
                            <a:solidFill>
                              <a:srgbClr val="000000"/>
                            </a:solidFill>
                            <a:latin typeface="Cambria Math" panose="02040503050406030204" pitchFamily="18" charset="0"/>
                          </a:rPr>
                        </m:ctrlPr>
                      </m:sSubPr>
                      <m:e>
                        <m:r>
                          <m:rPr>
                            <m:sty m:val="p"/>
                          </m:rPr>
                          <a:rPr lang="en-US" altLang="zh-CN" sz="3200" i="1">
                            <a:solidFill>
                              <a:srgbClr val="000000"/>
                            </a:solidFill>
                            <a:latin typeface="Cambria Math" panose="02040503050406030204" pitchFamily="18" charset="0"/>
                          </a:rPr>
                          <m:t>μ</m:t>
                        </m:r>
                      </m:e>
                      <m:sub>
                        <m:r>
                          <m:rPr>
                            <m:sty m:val="p"/>
                          </m:rPr>
                          <a:rPr lang="en-US" altLang="zh-CN" sz="3200" i="1" smtClean="0">
                            <a:solidFill>
                              <a:srgbClr val="000000"/>
                            </a:solidFill>
                            <a:latin typeface="Cambria Math" panose="02040503050406030204" pitchFamily="18" charset="0"/>
                          </a:rPr>
                          <m:t>k</m:t>
                        </m:r>
                      </m:sub>
                    </m:sSub>
                    <m:r>
                      <a:rPr lang="en-US" altLang="zh-CN" sz="3200" i="1">
                        <a:solidFill>
                          <a:srgbClr val="000000"/>
                        </a:solidFill>
                        <a:latin typeface="Cambria Math" panose="02040503050406030204" pitchFamily="18" charset="0"/>
                      </a:rPr>
                      <m:t> </m:t>
                    </m:r>
                  </m:oMath>
                </a14:m>
                <a:r>
                  <a:rPr lang="zh-CN" altLang="en-US" sz="3200" dirty="0">
                    <a:solidFill>
                      <a:srgbClr val="000000"/>
                    </a:solidFill>
                    <a:latin typeface="Arial" panose="020B0604020202020204" pitchFamily="34" charset="0"/>
                  </a:rPr>
                  <a:t>｝发送回服务器。</a:t>
                </a:r>
                <a:endParaRPr lang="en-US" altLang="zh-CN" sz="3200" dirty="0">
                  <a:solidFill>
                    <a:srgbClr val="000000"/>
                  </a:solidFill>
                  <a:latin typeface="Arial" panose="020B0604020202020204" pitchFamily="34" charset="0"/>
                </a:endParaRPr>
              </a:p>
              <a:p>
                <a:pPr algn="just"/>
                <a:r>
                  <a:rPr lang="en-US" altLang="zh-CN" sz="3200" dirty="0">
                    <a:solidFill>
                      <a:srgbClr val="000000"/>
                    </a:solidFill>
                    <a:latin typeface="Arial" panose="020B0604020202020204" pitchFamily="34" charset="0"/>
                  </a:rPr>
                  <a:t>	</a:t>
                </a:r>
                <a:r>
                  <a:rPr lang="zh-CN" altLang="en-US" sz="3200" dirty="0"/>
                  <a:t>服务器构造每个客户端的聚类</a:t>
                </a:r>
                <a:r>
                  <a:rPr lang="en-US" altLang="zh-CN" sz="3200" dirty="0"/>
                  <a:t>M:={</a:t>
                </a:r>
                <a14:m>
                  <m:oMath xmlns:m="http://schemas.openxmlformats.org/officeDocument/2006/math">
                    <m:sSub>
                      <m:sSubPr>
                        <m:ctrlPr>
                          <a:rPr lang="en-US" altLang="zh-CN" sz="3200" i="1">
                            <a:solidFill>
                              <a:srgbClr val="000000"/>
                            </a:solidFill>
                            <a:latin typeface="Cambria Math" panose="02040503050406030204" pitchFamily="18" charset="0"/>
                          </a:rPr>
                        </m:ctrlPr>
                      </m:sSubPr>
                      <m:e>
                        <m:r>
                          <a:rPr lang="en-US" altLang="zh-CN" sz="3200" i="1">
                            <a:solidFill>
                              <a:srgbClr val="000000"/>
                            </a:solidFill>
                            <a:latin typeface="Cambria Math" panose="02040503050406030204" pitchFamily="18" charset="0"/>
                          </a:rPr>
                          <m:t>𝑀</m:t>
                        </m:r>
                      </m:e>
                      <m:sub>
                        <m:r>
                          <a:rPr lang="en-US" altLang="zh-CN" sz="3200" i="1">
                            <a:solidFill>
                              <a:srgbClr val="000000"/>
                            </a:solidFill>
                            <a:latin typeface="Cambria Math" panose="02040503050406030204" pitchFamily="18" charset="0"/>
                          </a:rPr>
                          <m:t>1</m:t>
                        </m:r>
                      </m:sub>
                    </m:sSub>
                    <m:r>
                      <a:rPr lang="en-US" altLang="zh-CN" sz="3200" i="1">
                        <a:solidFill>
                          <a:srgbClr val="000000"/>
                        </a:solidFill>
                        <a:latin typeface="Cambria Math" panose="02040503050406030204" pitchFamily="18" charset="0"/>
                      </a:rPr>
                      <m:t> ,…,</m:t>
                    </m:r>
                    <m:sSub>
                      <m:sSubPr>
                        <m:ctrlPr>
                          <a:rPr lang="en-US" altLang="zh-CN" sz="3200" i="1">
                            <a:solidFill>
                              <a:srgbClr val="000000"/>
                            </a:solidFill>
                            <a:latin typeface="Cambria Math" panose="02040503050406030204" pitchFamily="18" charset="0"/>
                          </a:rPr>
                        </m:ctrlPr>
                      </m:sSubPr>
                      <m:e>
                        <m:r>
                          <a:rPr lang="en-US" altLang="zh-CN" sz="3200" i="1">
                            <a:solidFill>
                              <a:srgbClr val="000000"/>
                            </a:solidFill>
                            <a:latin typeface="Cambria Math" panose="02040503050406030204" pitchFamily="18" charset="0"/>
                          </a:rPr>
                          <m:t>𝑀</m:t>
                        </m:r>
                      </m:e>
                      <m:sub>
                        <m:r>
                          <a:rPr lang="en-US" altLang="zh-CN" sz="3200" i="1">
                            <a:solidFill>
                              <a:srgbClr val="000000"/>
                            </a:solidFill>
                            <a:latin typeface="Cambria Math" panose="02040503050406030204" pitchFamily="18" charset="0"/>
                          </a:rPr>
                          <m:t>𝑀</m:t>
                        </m:r>
                      </m:sub>
                    </m:sSub>
                    <m:r>
                      <a:rPr lang="en-US" altLang="zh-CN" sz="3200" i="1">
                        <a:solidFill>
                          <a:srgbClr val="000000"/>
                        </a:solidFill>
                        <a:latin typeface="Cambria Math" panose="02040503050406030204" pitchFamily="18" charset="0"/>
                      </a:rPr>
                      <m:t> </m:t>
                    </m:r>
                  </m:oMath>
                </a14:m>
                <a:r>
                  <a:rPr lang="en-US" altLang="zh-CN" sz="3200" dirty="0"/>
                  <a:t>}</a:t>
                </a:r>
                <a:r>
                  <a:rPr lang="zh-CN" altLang="en-US" sz="3200" dirty="0"/>
                  <a:t>，并将</a:t>
                </a:r>
                <a:r>
                  <a:rPr lang="en-US" altLang="zh-CN" sz="3200" dirty="0">
                    <a:solidFill>
                      <a:srgbClr val="FF0000"/>
                    </a:solidFill>
                  </a:rPr>
                  <a:t>UMAP</a:t>
                </a:r>
                <a:r>
                  <a:rPr lang="zh-CN" altLang="en-US" sz="3200" dirty="0"/>
                  <a:t>应用于</a:t>
                </a:r>
                <a:r>
                  <a:rPr lang="en-US" altLang="zh-CN" sz="3200" dirty="0"/>
                  <a:t>M</a:t>
                </a:r>
                <a:r>
                  <a:rPr lang="zh-CN" altLang="en-US" sz="3200" dirty="0"/>
                  <a:t>进行</a:t>
                </a:r>
                <a:r>
                  <a:rPr lang="zh-CN" altLang="en-US" sz="3200" dirty="0">
                    <a:solidFill>
                      <a:srgbClr val="000000"/>
                    </a:solidFill>
                    <a:latin typeface="Arial" panose="020B0604020202020204" pitchFamily="34" charset="0"/>
                  </a:rPr>
                  <a:t>流形学习</a:t>
                </a:r>
                <a:r>
                  <a:rPr lang="zh-CN" altLang="en-US" sz="3200" dirty="0"/>
                  <a:t>，对其降维得到</a:t>
                </a:r>
                <a:r>
                  <a:rPr lang="en-US" altLang="zh-CN" sz="3200" dirty="0"/>
                  <a:t>Z:={</a:t>
                </a:r>
                <a14:m>
                  <m:oMath xmlns:m="http://schemas.openxmlformats.org/officeDocument/2006/math">
                    <m:sSub>
                      <m:sSubPr>
                        <m:ctrlPr>
                          <a:rPr lang="en-US" altLang="zh-CN" sz="3200" i="1">
                            <a:solidFill>
                              <a:srgbClr val="000000"/>
                            </a:solidFill>
                            <a:latin typeface="Cambria Math" panose="02040503050406030204" pitchFamily="18" charset="0"/>
                          </a:rPr>
                        </m:ctrlPr>
                      </m:sSubPr>
                      <m:e>
                        <m:r>
                          <a:rPr lang="en-US" altLang="zh-CN" sz="3200" i="1">
                            <a:solidFill>
                              <a:srgbClr val="000000"/>
                            </a:solidFill>
                            <a:latin typeface="Cambria Math" panose="02040503050406030204" pitchFamily="18" charset="0"/>
                          </a:rPr>
                          <m:t>𝑍</m:t>
                        </m:r>
                      </m:e>
                      <m:sub>
                        <m:r>
                          <a:rPr lang="en-US" altLang="zh-CN" sz="3200" i="1">
                            <a:solidFill>
                              <a:srgbClr val="000000"/>
                            </a:solidFill>
                            <a:latin typeface="Cambria Math" panose="02040503050406030204" pitchFamily="18" charset="0"/>
                          </a:rPr>
                          <m:t>1</m:t>
                        </m:r>
                      </m:sub>
                    </m:sSub>
                    <m:r>
                      <a:rPr lang="en-US" altLang="zh-CN" sz="3200" i="1">
                        <a:solidFill>
                          <a:srgbClr val="000000"/>
                        </a:solidFill>
                        <a:latin typeface="Cambria Math" panose="02040503050406030204" pitchFamily="18" charset="0"/>
                      </a:rPr>
                      <m:t> </m:t>
                    </m:r>
                    <m:r>
                      <a:rPr lang="en-US" altLang="zh-CN" sz="3200">
                        <a:solidFill>
                          <a:srgbClr val="000000"/>
                        </a:solidFill>
                        <a:latin typeface="Cambria Math" panose="02040503050406030204" pitchFamily="18" charset="0"/>
                      </a:rPr>
                      <m:t>,…,</m:t>
                    </m:r>
                  </m:oMath>
                </a14:m>
                <a:r>
                  <a:rPr lang="en-US" altLang="zh-CN" sz="3200" dirty="0">
                    <a:solidFill>
                      <a:srgbClr val="000000"/>
                    </a:solidFill>
                  </a:rPr>
                  <a:t> </a:t>
                </a:r>
                <a14:m>
                  <m:oMath xmlns:m="http://schemas.openxmlformats.org/officeDocument/2006/math">
                    <m:sSub>
                      <m:sSubPr>
                        <m:ctrlPr>
                          <a:rPr lang="en-US" altLang="zh-CN" sz="3200" i="1">
                            <a:solidFill>
                              <a:srgbClr val="000000"/>
                            </a:solidFill>
                            <a:latin typeface="Cambria Math" panose="02040503050406030204" pitchFamily="18" charset="0"/>
                          </a:rPr>
                        </m:ctrlPr>
                      </m:sSubPr>
                      <m:e>
                        <m:r>
                          <a:rPr lang="en-US" altLang="zh-CN" sz="3200" i="1">
                            <a:solidFill>
                              <a:srgbClr val="000000"/>
                            </a:solidFill>
                            <a:latin typeface="Cambria Math" panose="02040503050406030204" pitchFamily="18" charset="0"/>
                          </a:rPr>
                          <m:t>𝑍</m:t>
                        </m:r>
                      </m:e>
                      <m:sub>
                        <m:r>
                          <a:rPr lang="en-US" altLang="zh-CN" sz="3200" i="1">
                            <a:solidFill>
                              <a:srgbClr val="000000"/>
                            </a:solidFill>
                            <a:latin typeface="Cambria Math" panose="02040503050406030204" pitchFamily="18" charset="0"/>
                          </a:rPr>
                          <m:t>𝑀</m:t>
                        </m:r>
                      </m:sub>
                    </m:sSub>
                  </m:oMath>
                </a14:m>
                <a:r>
                  <a:rPr lang="en-US" altLang="zh-CN" sz="3200" dirty="0"/>
                  <a:t>} .</a:t>
                </a:r>
                <a:r>
                  <a:rPr lang="zh-CN" altLang="en-US" sz="3200" dirty="0">
                    <a:solidFill>
                      <a:srgbClr val="3F3F3F"/>
                    </a:solidFill>
                  </a:rPr>
                  <a:t>使用</a:t>
                </a:r>
                <a14:m>
                  <m:oMath xmlns:m="http://schemas.openxmlformats.org/officeDocument/2006/math">
                    <m:sSub>
                      <m:sSubPr>
                        <m:ctrlPr>
                          <a:rPr lang="en-US" altLang="zh-CN" sz="3200" i="1">
                            <a:solidFill>
                              <a:srgbClr val="000000"/>
                            </a:solidFill>
                            <a:latin typeface="Cambria Math" panose="02040503050406030204" pitchFamily="18" charset="0"/>
                          </a:rPr>
                        </m:ctrlPr>
                      </m:sSubPr>
                      <m:e>
                        <m:r>
                          <a:rPr lang="en-US" altLang="zh-CN" sz="3200" i="1">
                            <a:solidFill>
                              <a:srgbClr val="000000"/>
                            </a:solidFill>
                            <a:latin typeface="Cambria Math" panose="02040503050406030204" pitchFamily="18" charset="0"/>
                          </a:rPr>
                          <m:t>𝑍</m:t>
                        </m:r>
                      </m:e>
                      <m:sub>
                        <m:r>
                          <a:rPr lang="en-US" altLang="zh-CN" sz="3200" i="1">
                            <a:solidFill>
                              <a:srgbClr val="000000"/>
                            </a:solidFill>
                            <a:latin typeface="Cambria Math" panose="02040503050406030204" pitchFamily="18" charset="0"/>
                          </a:rPr>
                          <m:t>𝑖</m:t>
                        </m:r>
                      </m:sub>
                    </m:sSub>
                  </m:oMath>
                </a14:m>
                <a:r>
                  <a:rPr lang="zh-CN" altLang="en-US" sz="3200" dirty="0">
                    <a:solidFill>
                      <a:srgbClr val="3F3F3F"/>
                    </a:solidFill>
                  </a:rPr>
                  <a:t>和</a:t>
                </a:r>
                <a14:m>
                  <m:oMath xmlns:m="http://schemas.openxmlformats.org/officeDocument/2006/math">
                    <m:sSub>
                      <m:sSubPr>
                        <m:ctrlPr>
                          <a:rPr lang="en-US" altLang="zh-CN" sz="3200" i="1">
                            <a:solidFill>
                              <a:srgbClr val="000000"/>
                            </a:solidFill>
                            <a:latin typeface="Cambria Math" panose="02040503050406030204" pitchFamily="18" charset="0"/>
                          </a:rPr>
                        </m:ctrlPr>
                      </m:sSubPr>
                      <m:e>
                        <m:r>
                          <a:rPr lang="en-US" altLang="zh-CN" sz="3200" i="1">
                            <a:solidFill>
                              <a:srgbClr val="000000"/>
                            </a:solidFill>
                            <a:latin typeface="Cambria Math" panose="02040503050406030204" pitchFamily="18" charset="0"/>
                          </a:rPr>
                          <m:t>𝑍</m:t>
                        </m:r>
                      </m:e>
                      <m:sub>
                        <m:r>
                          <a:rPr lang="en-US" altLang="zh-CN" sz="3200" i="1">
                            <a:solidFill>
                              <a:srgbClr val="000000"/>
                            </a:solidFill>
                            <a:latin typeface="Cambria Math" panose="02040503050406030204" pitchFamily="18" charset="0"/>
                          </a:rPr>
                          <m:t>𝑗</m:t>
                        </m:r>
                      </m:sub>
                    </m:sSub>
                  </m:oMath>
                </a14:m>
                <a:r>
                  <a:rPr lang="zh-CN" altLang="en-US" sz="3200" dirty="0">
                    <a:solidFill>
                      <a:srgbClr val="3F3F3F"/>
                    </a:solidFill>
                  </a:rPr>
                  <a:t>元素之间的最小成对距离</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i="1">
                            <a:latin typeface="Cambria Math" panose="02040503050406030204" pitchFamily="18" charset="0"/>
                          </a:rPr>
                          <m:t>𝑖</m:t>
                        </m:r>
                        <m:r>
                          <a:rPr lang="en-US" altLang="zh-CN" sz="3200" i="1">
                            <a:latin typeface="Cambria Math" panose="02040503050406030204" pitchFamily="18" charset="0"/>
                          </a:rPr>
                          <m:t>,</m:t>
                        </m:r>
                        <m:r>
                          <a:rPr lang="en-US" altLang="zh-CN" sz="3200" i="1">
                            <a:latin typeface="Cambria Math" panose="02040503050406030204" pitchFamily="18" charset="0"/>
                          </a:rPr>
                          <m:t>𝑗</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𝑚𝑖𝑛</m:t>
                        </m:r>
                      </m:e>
                      <m:sub>
                        <m:r>
                          <a:rPr lang="en-US" altLang="zh-CN" sz="3200" i="1">
                            <a:latin typeface="Cambria Math" panose="02040503050406030204" pitchFamily="18" charset="0"/>
                          </a:rPr>
                          <m:t>𝑟</m:t>
                        </m:r>
                        <m:r>
                          <a:rPr lang="en-US" altLang="zh-CN" sz="3200" i="1">
                            <a:latin typeface="Cambria Math" panose="02040503050406030204" pitchFamily="18" charset="0"/>
                          </a:rPr>
                          <m:t>,</m:t>
                        </m:r>
                        <m:r>
                          <a:rPr lang="en-US" altLang="zh-CN" sz="3200" i="1">
                            <a:latin typeface="Cambria Math" panose="02040503050406030204" pitchFamily="18" charset="0"/>
                          </a:rPr>
                          <m:t>𝑠</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𝑢</m:t>
                        </m:r>
                      </m:e>
                      <m:sub>
                        <m:r>
                          <a:rPr lang="en-US" altLang="zh-CN" sz="3200" i="1">
                            <a:latin typeface="Cambria Math" panose="02040503050406030204" pitchFamily="18" charset="0"/>
                          </a:rPr>
                          <m:t>𝑖</m:t>
                        </m:r>
                        <m:r>
                          <a:rPr lang="en-US" altLang="zh-CN" sz="3200" i="1">
                            <a:latin typeface="Cambria Math" panose="02040503050406030204" pitchFamily="18" charset="0"/>
                          </a:rPr>
                          <m:t>,</m:t>
                        </m:r>
                        <m:r>
                          <a:rPr lang="en-US" altLang="zh-CN" sz="3200" i="1">
                            <a:latin typeface="Cambria Math" panose="02040503050406030204" pitchFamily="18" charset="0"/>
                          </a:rPr>
                          <m:t>𝑟</m:t>
                        </m:r>
                      </m:sub>
                    </m:sSub>
                    <m:r>
                      <a:rPr lang="en-US" altLang="zh-CN" sz="3200" i="1">
                        <a:latin typeface="Cambria Math" panose="02040503050406030204" pitchFamily="18" charset="0"/>
                      </a:rPr>
                      <m:t>−</m:t>
                    </m:r>
                  </m:oMath>
                </a14:m>
                <a:r>
                  <a:rPr lang="en-US" altLang="zh-CN" sz="3200" dirty="0"/>
                  <a: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𝑢</m:t>
                        </m:r>
                      </m:e>
                      <m:sub>
                        <m:r>
                          <a:rPr lang="en-US" altLang="zh-CN" sz="3200" i="1">
                            <a:latin typeface="Cambria Math" panose="02040503050406030204" pitchFamily="18" charset="0"/>
                          </a:rPr>
                          <m:t>𝑗</m:t>
                        </m:r>
                        <m:r>
                          <a:rPr lang="en-US" altLang="zh-CN" sz="3200" i="1">
                            <a:latin typeface="Cambria Math" panose="02040503050406030204" pitchFamily="18" charset="0"/>
                          </a:rPr>
                          <m:t>,</m:t>
                        </m:r>
                        <m:r>
                          <a:rPr lang="en-US" altLang="zh-CN" sz="3200" i="1">
                            <a:latin typeface="Cambria Math" panose="02040503050406030204" pitchFamily="18" charset="0"/>
                          </a:rPr>
                          <m:t>𝑠</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m:t>
                        </m:r>
                      </m:e>
                      <m:sub>
                        <m:r>
                          <a:rPr lang="en-US" altLang="zh-CN" sz="3200" i="1">
                            <a:latin typeface="Cambria Math" panose="02040503050406030204" pitchFamily="18" charset="0"/>
                          </a:rPr>
                          <m:t>2</m:t>
                        </m:r>
                      </m:sub>
                    </m:sSub>
                  </m:oMath>
                </a14:m>
                <a:r>
                  <a:rPr lang="zh-CN" altLang="en-US" sz="3200" dirty="0"/>
                  <a:t>构造邻接矩阵。</a:t>
                </a:r>
                <a:endParaRPr lang="en-US" altLang="zh-CN" sz="3200" dirty="0"/>
              </a:p>
              <a:p>
                <a:pPr algn="just"/>
                <a:r>
                  <a:rPr lang="en-US" altLang="zh-CN" sz="3200" dirty="0"/>
                  <a:t>	</a:t>
                </a:r>
                <a:r>
                  <a:rPr lang="zh-CN" altLang="en-US" sz="3200" dirty="0"/>
                  <a:t>服务器应用</a:t>
                </a:r>
                <a:r>
                  <a:rPr lang="zh-CN" altLang="en-US" sz="3200" dirty="0">
                    <a:solidFill>
                      <a:srgbClr val="FF0000"/>
                    </a:solidFill>
                  </a:rPr>
                  <a:t>层次聚类</a:t>
                </a:r>
                <a:r>
                  <a:rPr lang="zh-CN" altLang="en-US" sz="3200" dirty="0"/>
                  <a:t>将</a:t>
                </a:r>
                <a:r>
                  <a:rPr lang="zh-CN" altLang="en-US" sz="3200" dirty="0">
                    <a:solidFill>
                      <a:srgbClr val="000000"/>
                    </a:solidFill>
                    <a:latin typeface="Arial" panose="020B0604020202020204" pitchFamily="34" charset="0"/>
                  </a:rPr>
                  <a:t>邻接矩阵或客户关联图</a:t>
                </a:r>
                <a14:m>
                  <m:oMath xmlns:m="http://schemas.openxmlformats.org/officeDocument/2006/math">
                    <m:acc>
                      <m:accPr>
                        <m:chr m:val="̃"/>
                        <m:ctrlPr>
                          <a:rPr lang="en-US" altLang="zh-CN" sz="3200" i="1" smtClean="0">
                            <a:latin typeface="Cambria Math" panose="02040503050406030204" pitchFamily="18" charset="0"/>
                          </a:rPr>
                        </m:ctrlPr>
                      </m:accPr>
                      <m:e>
                        <m:r>
                          <a:rPr lang="en-US" altLang="zh-CN" sz="3200" b="0" i="1" smtClean="0">
                            <a:latin typeface="Cambria Math" panose="02040503050406030204" pitchFamily="18" charset="0"/>
                          </a:rPr>
                          <m:t>𝐴</m:t>
                        </m:r>
                      </m:e>
                    </m:acc>
                  </m:oMath>
                </a14:m>
                <a:r>
                  <a:rPr lang="zh-CN" altLang="en-US" sz="3200" dirty="0"/>
                  <a:t>重新排序为具有</a:t>
                </a:r>
                <a:r>
                  <a:rPr lang="en-US" altLang="zh-CN" sz="3200" dirty="0"/>
                  <a:t>C</a:t>
                </a:r>
                <a:r>
                  <a:rPr lang="zh-CN" altLang="en-US" sz="3200" dirty="0"/>
                  <a:t>个不相交聚类的</a:t>
                </a:r>
                <a14:m>
                  <m:oMath xmlns:m="http://schemas.openxmlformats.org/officeDocument/2006/math">
                    <m:sSup>
                      <m:sSupPr>
                        <m:ctrlPr>
                          <a:rPr lang="en-US" altLang="zh-CN" sz="3200" i="1" smtClean="0">
                            <a:latin typeface="Cambria Math" panose="02040503050406030204" pitchFamily="18" charset="0"/>
                          </a:rPr>
                        </m:ctrlPr>
                      </m:sSupPr>
                      <m:e>
                        <m:acc>
                          <m:accPr>
                            <m:chr m:val="̃"/>
                            <m:ctrlPr>
                              <a:rPr lang="en-US" altLang="zh-CN" sz="3200" i="1" smtClean="0">
                                <a:latin typeface="Cambria Math" panose="02040503050406030204" pitchFamily="18" charset="0"/>
                              </a:rPr>
                            </m:ctrlPr>
                          </m:accPr>
                          <m:e>
                            <m:r>
                              <a:rPr lang="en-US" altLang="zh-CN" sz="3200" b="0" i="1" smtClean="0">
                                <a:latin typeface="Cambria Math" panose="02040503050406030204" pitchFamily="18" charset="0"/>
                              </a:rPr>
                              <m:t>𝐴</m:t>
                            </m:r>
                          </m:e>
                        </m:acc>
                      </m:e>
                      <m:sup>
                        <m:r>
                          <m:rPr>
                            <m:sty m:val="p"/>
                          </m:rPr>
                          <a:rPr lang="en-US" altLang="zh-CN" sz="3200" i="1">
                            <a:latin typeface="Cambria Math" panose="02040503050406030204" pitchFamily="18" charset="0"/>
                          </a:rPr>
                          <m:t>r</m:t>
                        </m:r>
                      </m:sup>
                    </m:sSup>
                  </m:oMath>
                </a14:m>
                <a:r>
                  <a:rPr lang="zh-CN" altLang="en-US" sz="3200" dirty="0"/>
                  <a:t>。服务器提取</a:t>
                </a:r>
                <a:r>
                  <a:rPr lang="en-US" altLang="zh-CN" sz="3200" dirty="0"/>
                  <a:t>C={</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𝐶</m:t>
                        </m:r>
                      </m:e>
                      <m:sub>
                        <m:r>
                          <a:rPr lang="en-US" altLang="zh-CN" sz="3200" i="1">
                            <a:latin typeface="Cambria Math" panose="02040503050406030204" pitchFamily="18" charset="0"/>
                          </a:rPr>
                          <m:t>1</m:t>
                        </m:r>
                      </m:sub>
                    </m:sSub>
                    <m:r>
                      <a:rPr lang="en-US" altLang="zh-CN" sz="320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𝐶</m:t>
                        </m:r>
                      </m:e>
                      <m:sub>
                        <m:r>
                          <a:rPr lang="en-US" altLang="zh-CN" sz="3200" i="1">
                            <a:latin typeface="Cambria Math" panose="02040503050406030204" pitchFamily="18" charset="0"/>
                          </a:rPr>
                          <m:t>𝐶</m:t>
                        </m:r>
                      </m:sub>
                    </m:sSub>
                  </m:oMath>
                </a14:m>
                <a:r>
                  <a:rPr lang="en-US" altLang="zh-CN" sz="3200" dirty="0"/>
                  <a:t>}</a:t>
                </a:r>
                <a:r>
                  <a:rPr lang="zh-CN" altLang="en-US" sz="3200" dirty="0"/>
                  <a:t>中的各个集群。</a:t>
                </a:r>
                <a:endParaRPr lang="en-US" altLang="zh-CN" sz="3200" dirty="0"/>
              </a:p>
            </p:txBody>
          </p:sp>
        </mc:Choice>
        <mc:Fallback xmlns="">
          <p:sp>
            <p:nvSpPr>
              <p:cNvPr id="4" name="文本框 3">
                <a:extLst>
                  <a:ext uri="{FF2B5EF4-FFF2-40B4-BE49-F238E27FC236}">
                    <a16:creationId xmlns:a16="http://schemas.microsoft.com/office/drawing/2014/main" id="{BF8F3047-E87E-4AE7-BE7C-DE447876D091}"/>
                  </a:ext>
                </a:extLst>
              </p:cNvPr>
              <p:cNvSpPr txBox="1">
                <a:spLocks noRot="1" noChangeAspect="1" noMove="1" noResize="1" noEditPoints="1" noAdjustHandles="1" noChangeArrowheads="1" noChangeShapeType="1" noTextEdit="1"/>
              </p:cNvSpPr>
              <p:nvPr/>
            </p:nvSpPr>
            <p:spPr>
              <a:xfrm>
                <a:off x="205740" y="1240078"/>
                <a:ext cx="11780520" cy="5116272"/>
              </a:xfrm>
              <a:prstGeom prst="rect">
                <a:avLst/>
              </a:prstGeom>
              <a:blipFill>
                <a:blip r:embed="rId3"/>
                <a:stretch>
                  <a:fillRect l="-1346" t="-1905" r="-4710" b="-3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52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205740" y="209262"/>
            <a:ext cx="8333222" cy="584775"/>
          </a:xfrm>
        </p:spPr>
        <p:txBody>
          <a:bodyPr>
            <a:normAutofit fontScale="90000"/>
          </a:bodyPr>
          <a:lstStyle/>
          <a:p>
            <a:r>
              <a:rPr lang="zh-CN" altLang="en-US" dirty="0"/>
              <a:t>四、学习客户端的相关性</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7</a:t>
            </a:fld>
            <a:endParaRPr lang="en-IN" dirty="0"/>
          </a:p>
        </p:txBody>
      </p:sp>
      <p:pic>
        <p:nvPicPr>
          <p:cNvPr id="5" name="图片 4">
            <a:extLst>
              <a:ext uri="{FF2B5EF4-FFF2-40B4-BE49-F238E27FC236}">
                <a16:creationId xmlns:a16="http://schemas.microsoft.com/office/drawing/2014/main" id="{E10222F5-7F01-276E-F618-015528F95CD8}"/>
              </a:ext>
            </a:extLst>
          </p:cNvPr>
          <p:cNvPicPr>
            <a:picLocks noChangeAspect="1"/>
          </p:cNvPicPr>
          <p:nvPr/>
        </p:nvPicPr>
        <p:blipFill>
          <a:blip r:embed="rId3"/>
          <a:stretch>
            <a:fillRect/>
          </a:stretch>
        </p:blipFill>
        <p:spPr>
          <a:xfrm>
            <a:off x="685007" y="1239724"/>
            <a:ext cx="10821986" cy="5116626"/>
          </a:xfrm>
          <a:prstGeom prst="rect">
            <a:avLst/>
          </a:prstGeom>
        </p:spPr>
      </p:pic>
    </p:spTree>
    <p:extLst>
      <p:ext uri="{BB962C8B-B14F-4D97-AF65-F5344CB8AC3E}">
        <p14:creationId xmlns:p14="http://schemas.microsoft.com/office/powerpoint/2010/main" val="67124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292102" y="532426"/>
            <a:ext cx="8333222" cy="584775"/>
          </a:xfrm>
        </p:spPr>
        <p:txBody>
          <a:bodyPr>
            <a:normAutofit fontScale="90000"/>
          </a:bodyPr>
          <a:lstStyle/>
          <a:p>
            <a:r>
              <a:rPr lang="zh-CN" altLang="en-US" dirty="0"/>
              <a:t>四、学习客户端的相关性</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8</a:t>
            </a:fld>
            <a:endParaRPr lang="en-IN" dirty="0"/>
          </a:p>
        </p:txBody>
      </p:sp>
      <p:pic>
        <p:nvPicPr>
          <p:cNvPr id="5" name="图片 4">
            <a:extLst>
              <a:ext uri="{FF2B5EF4-FFF2-40B4-BE49-F238E27FC236}">
                <a16:creationId xmlns:a16="http://schemas.microsoft.com/office/drawing/2014/main" id="{49B2FBC8-215B-A08A-938E-361F5EC17601}"/>
              </a:ext>
            </a:extLst>
          </p:cNvPr>
          <p:cNvPicPr>
            <a:picLocks noChangeAspect="1"/>
          </p:cNvPicPr>
          <p:nvPr/>
        </p:nvPicPr>
        <p:blipFill>
          <a:blip r:embed="rId3"/>
          <a:stretch>
            <a:fillRect/>
          </a:stretch>
        </p:blipFill>
        <p:spPr>
          <a:xfrm>
            <a:off x="666053" y="1778974"/>
            <a:ext cx="11159128" cy="2361226"/>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F430E46-B752-21AB-15D5-D72F0BD84361}"/>
                  </a:ext>
                </a:extLst>
              </p:cNvPr>
              <p:cNvSpPr txBox="1"/>
              <p:nvPr/>
            </p:nvSpPr>
            <p:spPr>
              <a:xfrm>
                <a:off x="457202" y="4878971"/>
                <a:ext cx="12191999" cy="1569660"/>
              </a:xfrm>
              <a:prstGeom prst="rect">
                <a:avLst/>
              </a:prstGeom>
              <a:noFill/>
            </p:spPr>
            <p:txBody>
              <a:bodyPr wrap="square">
                <a:spAutoFit/>
              </a:bodyPr>
              <a:lstStyle/>
              <a:p>
                <a:r>
                  <a:rPr kumimoji="0" lang="en-US" altLang="zh-CN"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M=25</a:t>
                </a:r>
                <a:r>
                  <a:rPr kumimoji="0" lang="zh-CN" altLang="en-US"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个客户的</a:t>
                </a:r>
                <a14:m>
                  <m:oMath xmlns:m="http://schemas.openxmlformats.org/officeDocument/2006/math">
                    <m:r>
                      <a:rPr kumimoji="0" lang="en-US" altLang="zh-CN" sz="3200" b="0" i="1" u="none" strike="noStrike" kern="1200" cap="none" spc="0" normalizeH="0" baseline="0" noProof="0" dirty="0" smtClean="0">
                        <a:ln>
                          <a:noFill/>
                        </a:ln>
                        <a:solidFill>
                          <a:srgbClr val="3F3F3F"/>
                        </a:solidFill>
                        <a:effectLst/>
                        <a:uLnTx/>
                        <a:uFillTx/>
                        <a:latin typeface="Cambria Math" panose="02040503050406030204" pitchFamily="18" charset="0"/>
                        <a:cs typeface="+mn-cs"/>
                      </a:rPr>
                      <m:t> </m:t>
                    </m:r>
                  </m:oMath>
                </a14:m>
                <a:r>
                  <a:rPr kumimoji="0" lang="en-US" altLang="zh-CN"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(a)</a:t>
                </a:r>
                <a:r>
                  <a:rPr kumimoji="0" lang="zh-CN" altLang="en-US"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邻接矩阵，</a:t>
                </a:r>
                <a:r>
                  <a:rPr kumimoji="0" lang="en-US" altLang="zh-CN"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(b)</a:t>
                </a:r>
                <a:r>
                  <a:rPr kumimoji="0" lang="zh-CN" altLang="en-US"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客户关系图。</a:t>
                </a:r>
                <a:endParaRPr kumimoji="0" lang="en-US" altLang="zh-CN"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endParaRPr>
              </a:p>
              <a:p>
                <a:r>
                  <a:rPr kumimoji="0" lang="zh-CN" altLang="en-US"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左侧</a:t>
                </a:r>
                <a:r>
                  <a:rPr lang="en-US" altLang="zh-CN" sz="3200" noProof="0" dirty="0">
                    <a:solidFill>
                      <a:srgbClr val="3F3F3F"/>
                    </a:solidFill>
                    <a:latin typeface="Calibri" panose="020F0502020204030204"/>
                    <a:ea typeface="宋体" panose="02010600030101010101" pitchFamily="2" charset="-122"/>
                  </a:rPr>
                  <a:t>:</a:t>
                </a:r>
                <a:r>
                  <a:rPr kumimoji="0" lang="zh-CN" altLang="en-US"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客户机根据其</a:t>
                </a:r>
                <a:r>
                  <a:rPr kumimoji="0" lang="en-US" altLang="zh-CN"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ID</a:t>
                </a:r>
                <a:r>
                  <a:rPr kumimoji="0" lang="zh-CN" altLang="en-US"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排列</a:t>
                </a:r>
                <a:endParaRPr kumimoji="0" lang="en-US" altLang="zh-CN"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endParaRPr>
              </a:p>
              <a:p>
                <a:r>
                  <a:rPr kumimoji="0" lang="zh-CN" altLang="en-US"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右侧</a:t>
                </a:r>
                <a:r>
                  <a:rPr lang="en-US" altLang="zh-CN" sz="3200" dirty="0">
                    <a:solidFill>
                      <a:srgbClr val="3F3F3F"/>
                    </a:solidFill>
                    <a:latin typeface="Calibri" panose="020F0502020204030204"/>
                    <a:ea typeface="宋体" panose="02010600030101010101" pitchFamily="2" charset="-122"/>
                  </a:rPr>
                  <a:t>:</a:t>
                </a:r>
                <a:r>
                  <a:rPr kumimoji="0" lang="zh-CN" altLang="en-US"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客户机通过分层聚类重新排序，形成</a:t>
                </a:r>
                <a:r>
                  <a:rPr kumimoji="0" lang="en-US" altLang="zh-CN"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C=5</a:t>
                </a:r>
                <a:r>
                  <a:rPr kumimoji="0" lang="zh-CN" altLang="en-US" sz="3200" b="0" i="0" u="none" strike="noStrike" kern="1200" cap="none" spc="0" normalizeH="0" baseline="0" noProof="0" dirty="0">
                    <a:ln>
                      <a:noFill/>
                    </a:ln>
                    <a:solidFill>
                      <a:srgbClr val="3F3F3F"/>
                    </a:solidFill>
                    <a:effectLst/>
                    <a:uLnTx/>
                    <a:uFillTx/>
                    <a:latin typeface="Calibri" panose="020F0502020204030204"/>
                    <a:ea typeface="宋体" panose="02010600030101010101" pitchFamily="2" charset="-122"/>
                    <a:cs typeface="+mn-cs"/>
                  </a:rPr>
                  <a:t>个聚类</a:t>
                </a:r>
                <a:endParaRPr lang="zh-CN" altLang="en-US" dirty="0"/>
              </a:p>
            </p:txBody>
          </p:sp>
        </mc:Choice>
        <mc:Fallback xmlns="">
          <p:sp>
            <p:nvSpPr>
              <p:cNvPr id="7" name="文本框 6">
                <a:extLst>
                  <a:ext uri="{FF2B5EF4-FFF2-40B4-BE49-F238E27FC236}">
                    <a16:creationId xmlns:a16="http://schemas.microsoft.com/office/drawing/2014/main" id="{4F430E46-B752-21AB-15D5-D72F0BD84361}"/>
                  </a:ext>
                </a:extLst>
              </p:cNvPr>
              <p:cNvSpPr txBox="1">
                <a:spLocks noRot="1" noChangeAspect="1" noMove="1" noResize="1" noEditPoints="1" noAdjustHandles="1" noChangeArrowheads="1" noChangeShapeType="1" noTextEdit="1"/>
              </p:cNvSpPr>
              <p:nvPr/>
            </p:nvSpPr>
            <p:spPr>
              <a:xfrm>
                <a:off x="457202" y="4878971"/>
                <a:ext cx="12191999" cy="1569660"/>
              </a:xfrm>
              <a:prstGeom prst="rect">
                <a:avLst/>
              </a:prstGeom>
              <a:blipFill>
                <a:blip r:embed="rId4"/>
                <a:stretch>
                  <a:fillRect l="-1250" t="-6977" b="-12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820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09B5-ECD7-4E06-99FB-1B292070AE73}"/>
              </a:ext>
            </a:extLst>
          </p:cNvPr>
          <p:cNvSpPr>
            <a:spLocks noGrp="1"/>
          </p:cNvSpPr>
          <p:nvPr>
            <p:ph type="title"/>
          </p:nvPr>
        </p:nvSpPr>
        <p:spPr>
          <a:xfrm>
            <a:off x="115404" y="0"/>
            <a:ext cx="8333222" cy="584775"/>
          </a:xfrm>
        </p:spPr>
        <p:txBody>
          <a:bodyPr>
            <a:normAutofit fontScale="90000"/>
          </a:bodyPr>
          <a:lstStyle/>
          <a:p>
            <a:r>
              <a:rPr lang="zh-CN" altLang="en-US" dirty="0"/>
              <a:t>四、学习客户端的相关性</a:t>
            </a:r>
          </a:p>
        </p:txBody>
      </p:sp>
      <p:sp>
        <p:nvSpPr>
          <p:cNvPr id="3" name="灯片编号占位符 2">
            <a:extLst>
              <a:ext uri="{FF2B5EF4-FFF2-40B4-BE49-F238E27FC236}">
                <a16:creationId xmlns:a16="http://schemas.microsoft.com/office/drawing/2014/main" id="{BCBB9FFD-B01E-4C6C-B428-5DBE23211FB7}"/>
              </a:ext>
            </a:extLst>
          </p:cNvPr>
          <p:cNvSpPr>
            <a:spLocks noGrp="1"/>
          </p:cNvSpPr>
          <p:nvPr>
            <p:ph type="sldNum" sz="quarter" idx="11"/>
          </p:nvPr>
        </p:nvSpPr>
        <p:spPr/>
        <p:txBody>
          <a:bodyPr/>
          <a:lstStyle/>
          <a:p>
            <a:fld id="{8699F50C-BE38-4BD0-BA84-9B090E1F2B9B}" type="slidenum">
              <a:rPr lang="en-IN" smtClean="0"/>
              <a:t>9</a:t>
            </a:fld>
            <a:endParaRPr lang="en-IN" dirty="0"/>
          </a:p>
        </p:txBody>
      </p:sp>
      <p:pic>
        <p:nvPicPr>
          <p:cNvPr id="6" name="图片 5">
            <a:extLst>
              <a:ext uri="{FF2B5EF4-FFF2-40B4-BE49-F238E27FC236}">
                <a16:creationId xmlns:a16="http://schemas.microsoft.com/office/drawing/2014/main" id="{B8FADF1F-381F-EC1A-26F6-25155CAEB55F}"/>
              </a:ext>
            </a:extLst>
          </p:cNvPr>
          <p:cNvPicPr>
            <a:picLocks noChangeAspect="1"/>
          </p:cNvPicPr>
          <p:nvPr/>
        </p:nvPicPr>
        <p:blipFill rotWithShape="1">
          <a:blip r:embed="rId3"/>
          <a:srcRect l="5217" t="13571" r="52469" b="13750"/>
          <a:stretch/>
        </p:blipFill>
        <p:spPr>
          <a:xfrm>
            <a:off x="3694264" y="544079"/>
            <a:ext cx="7001903" cy="6313921"/>
          </a:xfrm>
          <a:prstGeom prst="rect">
            <a:avLst/>
          </a:prstGeom>
        </p:spPr>
      </p:pic>
    </p:spTree>
    <p:extLst>
      <p:ext uri="{BB962C8B-B14F-4D97-AF65-F5344CB8AC3E}">
        <p14:creationId xmlns:p14="http://schemas.microsoft.com/office/powerpoint/2010/main" val="448141355"/>
      </p:ext>
    </p:extLst>
  </p:cSld>
  <p:clrMapOvr>
    <a:masterClrMapping/>
  </p:clrMapOvr>
</p:sld>
</file>

<file path=ppt/theme/theme1.xml><?xml version="1.0" encoding="utf-8"?>
<a:theme xmlns:a="http://schemas.openxmlformats.org/drawingml/2006/main" name="Office 主题">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03 Presentation Layout_CA - v6" id="{E989BABB-6CAC-4B7A-BEDD-AC8E941209AD}" vid="{8EB46C3B-1734-4DB1-861E-420A63F4C2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9A80A7-0DD1-4CF4-ABD5-362A6549C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4D15D6-87BC-477C-8E91-9F90829C2FC8}">
  <ds:schemaRefs>
    <ds:schemaRef ds:uri="http://purl.org/dc/terms/"/>
    <ds:schemaRef ds:uri="http://schemas.openxmlformats.org/package/2006/metadata/core-properties"/>
    <ds:schemaRef ds:uri="6dc4bcd6-49db-4c07-9060-8acfc67cef9f"/>
    <ds:schemaRef ds:uri="http://purl.org/dc/dcmitype/"/>
    <ds:schemaRef ds:uri="http://schemas.microsoft.com/office/infopath/2007/PartnerControls"/>
    <ds:schemaRef ds:uri="http://schemas.microsoft.com/office/2006/documentManagement/types"/>
    <ds:schemaRef ds:uri="fb0879af-3eba-417a-a55a-ffe6dcd6ca77"/>
    <ds:schemaRef ds:uri="http://purl.org/dc/elements/1.1/"/>
    <ds:schemaRef ds:uri="http://schemas.microsoft.com/office/2006/metadata/propertie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F79AA90D-A39D-4F83-B1BD-92099B1CAD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1189</Words>
  <Application>Microsoft Office PowerPoint</Application>
  <PresentationFormat>宽屏</PresentationFormat>
  <Paragraphs>132</Paragraphs>
  <Slides>21</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-apple-system</vt:lpstr>
      <vt:lpstr>Gill Sans SemiBold</vt:lpstr>
      <vt:lpstr>Arial</vt:lpstr>
      <vt:lpstr>Arial Black</vt:lpstr>
      <vt:lpstr>Calibri</vt:lpstr>
      <vt:lpstr>Cambria Math</vt:lpstr>
      <vt:lpstr>Times New Roman</vt:lpstr>
      <vt:lpstr>Office 主题</vt:lpstr>
      <vt:lpstr>Federated Learning with Taskonomy for Non-IID Data</vt:lpstr>
      <vt:lpstr>一、 背景</vt:lpstr>
      <vt:lpstr>PowerPoint 演示文稿</vt:lpstr>
      <vt:lpstr>二、 符号表</vt:lpstr>
      <vt:lpstr>三、框架</vt:lpstr>
      <vt:lpstr>四、学习客户端的相关性</vt:lpstr>
      <vt:lpstr>四、学习客户端的相关性</vt:lpstr>
      <vt:lpstr>四、学习客户端的相关性</vt:lpstr>
      <vt:lpstr>四、学习客户端的相关性</vt:lpstr>
      <vt:lpstr>五、算法FLT</vt:lpstr>
      <vt:lpstr>五、算法FLT</vt:lpstr>
      <vt:lpstr>五、算法FLT</vt:lpstr>
      <vt:lpstr>六、实验设置</vt:lpstr>
      <vt:lpstr>六、实验设置</vt:lpstr>
      <vt:lpstr>六、实验设置</vt:lpstr>
      <vt:lpstr>七、实验结果(场景1和2)</vt:lpstr>
      <vt:lpstr>七、实验结果(场景3)</vt:lpstr>
      <vt:lpstr>七、实验结果(场景3)</vt:lpstr>
      <vt:lpstr>七、实验结果（场景4）</vt:lpstr>
      <vt:lpstr>七、实验结果</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2019-03-15T23:13:56Z</dcterms:created>
  <dcterms:modified xsi:type="dcterms:W3CDTF">2022-08-14T02:38:14Z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